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7" r:id="rId6"/>
    <p:sldId id="258" r:id="rId7"/>
    <p:sldId id="259" r:id="rId8"/>
    <p:sldId id="260" r:id="rId9"/>
    <p:sldId id="277" r:id="rId10"/>
    <p:sldId id="261" r:id="rId11"/>
    <p:sldId id="262" r:id="rId12"/>
    <p:sldId id="269" r:id="rId13"/>
    <p:sldId id="270" r:id="rId14"/>
    <p:sldId id="274" r:id="rId15"/>
    <p:sldId id="271" r:id="rId16"/>
    <p:sldId id="275" r:id="rId17"/>
    <p:sldId id="276" r:id="rId18"/>
    <p:sldId id="272" r:id="rId19"/>
    <p:sldId id="278" r:id="rId20"/>
    <p:sldId id="279" r:id="rId21"/>
    <p:sldId id="280" r:id="rId22"/>
    <p:sldId id="263" r:id="rId23"/>
    <p:sldId id="264" r:id="rId24"/>
    <p:sldId id="265" r:id="rId25"/>
    <p:sldId id="266" r:id="rId26"/>
    <p:sldId id="281" r:id="rId27"/>
    <p:sldId id="282" r:id="rId28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5050"/>
    <a:srgbClr val="CC0066"/>
    <a:srgbClr val="800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D7789FD-5319-4408-9A3D-7B6273699B12}" v="26" dt="2023-12-03T09:19:58.39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6" d="100"/>
          <a:sy n="76" d="100"/>
        </p:scale>
        <p:origin x="917" y="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viewProps" Target="viewProps.xml"/><Relationship Id="rId8" Type="http://schemas.openxmlformats.org/officeDocument/2006/relationships/slide" Target="slides/slide4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Foglio1!$B$1</c:f>
              <c:strCache>
                <c:ptCount val="1"/>
                <c:pt idx="0">
                  <c:v>Tasso di errore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Foglio1!$A$2:$A$3</c:f>
              <c:strCache>
                <c:ptCount val="2"/>
                <c:pt idx="0">
                  <c:v>Maschi carnagione chiara</c:v>
                </c:pt>
                <c:pt idx="1">
                  <c:v>Donne carnagione scura</c:v>
                </c:pt>
              </c:strCache>
            </c:strRef>
          </c:cat>
          <c:val>
            <c:numRef>
              <c:f>Foglio1!$B$2:$B$3</c:f>
              <c:numCache>
                <c:formatCode>General</c:formatCode>
                <c:ptCount val="2"/>
                <c:pt idx="0">
                  <c:v>0.8</c:v>
                </c:pt>
                <c:pt idx="1">
                  <c:v>34.700000000000003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744-4A38-933E-CE803AD09137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1917053823"/>
        <c:axId val="502863087"/>
      </c:barChart>
      <c:catAx>
        <c:axId val="191705382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502863087"/>
        <c:crosses val="autoZero"/>
        <c:auto val="1"/>
        <c:lblAlgn val="ctr"/>
        <c:lblOffset val="100"/>
        <c:noMultiLvlLbl val="0"/>
      </c:catAx>
      <c:valAx>
        <c:axId val="50286308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91705382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2F2D033-8D30-C143-BC0D-0F59713621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A950EE6F-8CF3-DFEF-09F3-DF58EDF947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BA0FB35-8037-60E3-8F05-CBDF5048BD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F3C916-F482-48B7-B9CC-80E143200AB1}" type="datetimeFigureOut">
              <a:rPr lang="it-IT" smtClean="0"/>
              <a:t>03/12/2023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C3B87A4-35DC-BD04-1B5B-A90E172F61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47AFC96-2ECE-F173-6E13-D76719178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559B6-35D0-47E0-8562-433B33AB444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298554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D21F8DB-B8CE-C7D4-5606-9FF965CE7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CCE8CE19-FF31-0A72-7F6D-FA9B31A3C8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4F486CB-A366-69D8-9387-76A1D0212E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F3C916-F482-48B7-B9CC-80E143200AB1}" type="datetimeFigureOut">
              <a:rPr lang="it-IT" smtClean="0"/>
              <a:t>03/12/2023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D1394B7-60A9-B96D-998C-A7F3510A14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B925A1D-9CB5-17E3-C655-4DA6BD569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559B6-35D0-47E0-8562-433B33AB444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62997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38EF0F4C-6365-AB87-D51E-FF1DAC6DEEC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414FD578-F0BC-3937-FE02-44B3872672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FCF9492-86E3-2BC6-11BD-450B7C4133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F3C916-F482-48B7-B9CC-80E143200AB1}" type="datetimeFigureOut">
              <a:rPr lang="it-IT" smtClean="0"/>
              <a:t>03/12/2023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BE4FD23-FD61-3722-BCC5-F498874389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8B30E23-DB28-3FDC-8112-11C83BDA7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559B6-35D0-47E0-8562-433B33AB444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868740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E5B2D60-D5F1-CC73-58E3-ABCF76D7C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47DE92A-F224-A2FF-62A2-0D5D9ACC03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7146AFE-70E4-0479-89AB-DCFABA472B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F3C916-F482-48B7-B9CC-80E143200AB1}" type="datetimeFigureOut">
              <a:rPr lang="it-IT" smtClean="0"/>
              <a:t>03/12/2023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738F18D-1392-15C6-0855-3544A8688B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77572D3-F394-6968-4798-018E12ED70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559B6-35D0-47E0-8562-433B33AB444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69896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6864D2-C69C-D9C1-632D-3B67296A7F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DBD097A-DB2C-D6EE-1B20-2CAA6B164C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B3963AA-1CF8-80BE-F72A-488D0FE7C8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F3C916-F482-48B7-B9CC-80E143200AB1}" type="datetimeFigureOut">
              <a:rPr lang="it-IT" smtClean="0"/>
              <a:t>03/12/2023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1FC0E8A-266A-6DB5-D118-2E39A8C67C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CB45451-B525-0BE7-A8C4-DE264EF2E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559B6-35D0-47E0-8562-433B33AB444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442347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4688B41-A927-A033-E530-A58A5384C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A443875-1A5D-AEB9-E67C-36AA3F753D7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2FD22BA8-9168-9850-7DD7-A8292ABD00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D6BDE0E3-0F81-23A5-B782-61841C29EC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F3C916-F482-48B7-B9CC-80E143200AB1}" type="datetimeFigureOut">
              <a:rPr lang="it-IT" smtClean="0"/>
              <a:t>03/12/2023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E8AFCF30-75AA-D31C-A436-FDC4B5CD8F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784FD7BC-1206-62C5-CCDB-D31E09F14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559B6-35D0-47E0-8562-433B33AB444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020031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138EFD8-2FAF-FB98-F0F6-6164F44979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BAEDDB46-1B1D-DCA3-CF7E-0868E692FD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1240B61E-45DE-D283-DE56-FB872636EF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AB3067AE-B4FC-66B1-790F-2DCE7EDD27E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DB270871-FFEB-A998-FB3B-3BFE9EC10E0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4F95CC4C-241A-29C9-1BFF-1E77D4D441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F3C916-F482-48B7-B9CC-80E143200AB1}" type="datetimeFigureOut">
              <a:rPr lang="it-IT" smtClean="0"/>
              <a:t>03/12/2023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C44C350E-02FE-77F9-D795-9D27DD503C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765EB6EE-0583-7DA3-1BD7-54DFE73B16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559B6-35D0-47E0-8562-433B33AB444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40377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BD6FAC3-A6D6-8BEA-4ECD-77E131D92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D0AA34C9-0C98-F1DF-6C21-C74134C18B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F3C916-F482-48B7-B9CC-80E143200AB1}" type="datetimeFigureOut">
              <a:rPr lang="it-IT" smtClean="0"/>
              <a:t>03/12/2023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D51F6408-DF90-B687-B34A-B124C5EA07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0B28C874-4BB4-B1DA-F5B6-82CCDCCD9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559B6-35D0-47E0-8562-433B33AB444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889986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E68C075E-BF02-2343-E8E8-3B899DB784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F3C916-F482-48B7-B9CC-80E143200AB1}" type="datetimeFigureOut">
              <a:rPr lang="it-IT" smtClean="0"/>
              <a:t>03/12/2023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BF9B7980-4624-9A3A-FDA4-F3389E39A3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F115905-85D5-B137-1164-7E01E4A97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559B6-35D0-47E0-8562-433B33AB444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698241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271FEE8-500E-FECE-C0DF-02219DB9D0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EB5003F-1835-7DF4-1288-328B654EC7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2032DC1F-6A33-5630-FA57-1AB9CAF7B3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CA29F584-823F-BCFE-C3F9-92DDE7B0A8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F3C916-F482-48B7-B9CC-80E143200AB1}" type="datetimeFigureOut">
              <a:rPr lang="it-IT" smtClean="0"/>
              <a:t>03/12/2023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8E2CA744-FF09-3A3D-CCBD-3A3C8E52DE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FCF0D681-2DA2-635C-F1EB-3A68F965EC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559B6-35D0-47E0-8562-433B33AB444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536896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C112599-BA4D-A734-FEB8-F3DB1784A2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981B7A2E-ED08-EF65-D5D0-D639731C13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B1A4010D-7DF4-CF3D-DDFF-5990D73895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353E2800-587D-5B11-35AB-8A381A52A0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F3C916-F482-48B7-B9CC-80E143200AB1}" type="datetimeFigureOut">
              <a:rPr lang="it-IT" smtClean="0"/>
              <a:t>03/12/2023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D6118E39-9FFC-32CC-0677-626B9E5269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F3D20E29-7221-3A5C-97B4-9BF3F3828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559B6-35D0-47E0-8562-433B33AB444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46004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DF4B8B05-0A81-7692-4014-FB4FC5546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C5842D60-855D-7695-5C1E-254CDC9C71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4706515-B45B-4723-4ABA-8ED3AAE980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F3C916-F482-48B7-B9CC-80E143200AB1}" type="datetimeFigureOut">
              <a:rPr lang="it-IT" smtClean="0"/>
              <a:t>03/12/2023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62FCBFE-1567-0577-FB97-2497419032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0375593-EA5C-3385-0848-FE4DB87B7C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8559B6-35D0-47E0-8562-433B33AB444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978088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59FBC9D3-102F-8396-2926-CC7628A94606}"/>
              </a:ext>
            </a:extLst>
          </p:cNvPr>
          <p:cNvSpPr/>
          <p:nvPr/>
        </p:nvSpPr>
        <p:spPr>
          <a:xfrm>
            <a:off x="1614870" y="1171451"/>
            <a:ext cx="6480428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it-IT" sz="6000" b="1" dirty="0">
                <a:ln w="0">
                  <a:noFill/>
                </a:ln>
                <a:solidFill>
                  <a:srgbClr val="002060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Face recognition</a:t>
            </a:r>
            <a:endParaRPr lang="it-IT" sz="6000" b="1" cap="none" spc="0" dirty="0">
              <a:ln w="0">
                <a:noFill/>
              </a:ln>
              <a:solidFill>
                <a:srgbClr val="002060"/>
              </a:solidFill>
              <a:latin typeface="Inter" panose="02000503000000020004" pitchFamily="50" charset="0"/>
              <a:ea typeface="Inter" panose="02000503000000020004" pitchFamily="50" charset="0"/>
              <a:cs typeface="Inter" panose="02000503000000020004" pitchFamily="50" charset="0"/>
            </a:endParaRPr>
          </a:p>
        </p:txBody>
      </p:sp>
      <p:cxnSp>
        <p:nvCxnSpPr>
          <p:cNvPr id="2" name="Connettore diritto 1">
            <a:extLst>
              <a:ext uri="{FF2B5EF4-FFF2-40B4-BE49-F238E27FC236}">
                <a16:creationId xmlns:a16="http://schemas.microsoft.com/office/drawing/2014/main" id="{90FCEF7D-651F-5B33-BF19-99B312187072}"/>
              </a:ext>
            </a:extLst>
          </p:cNvPr>
          <p:cNvCxnSpPr>
            <a:cxnSpLocks/>
          </p:cNvCxnSpPr>
          <p:nvPr/>
        </p:nvCxnSpPr>
        <p:spPr>
          <a:xfrm>
            <a:off x="688279" y="0"/>
            <a:ext cx="0" cy="6939023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ttangolo 2">
            <a:extLst>
              <a:ext uri="{FF2B5EF4-FFF2-40B4-BE49-F238E27FC236}">
                <a16:creationId xmlns:a16="http://schemas.microsoft.com/office/drawing/2014/main" id="{A2D8FA04-A297-3EBC-0B8D-8A210A625F43}"/>
              </a:ext>
            </a:extLst>
          </p:cNvPr>
          <p:cNvSpPr/>
          <p:nvPr/>
        </p:nvSpPr>
        <p:spPr>
          <a:xfrm>
            <a:off x="1614870" y="2488564"/>
            <a:ext cx="9327784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it-IT" sz="2400" dirty="0">
                <a:ln w="0">
                  <a:noFill/>
                </a:ln>
                <a:solidFill>
                  <a:srgbClr val="002060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Presentato da </a:t>
            </a:r>
          </a:p>
          <a:p>
            <a:r>
              <a:rPr lang="it-IT" sz="2400" b="1" dirty="0">
                <a:ln w="0">
                  <a:noFill/>
                </a:ln>
                <a:solidFill>
                  <a:srgbClr val="002060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Alessandro </a:t>
            </a:r>
            <a:r>
              <a:rPr lang="it-IT" sz="2400" b="1" dirty="0" err="1">
                <a:ln w="0">
                  <a:noFill/>
                </a:ln>
                <a:solidFill>
                  <a:srgbClr val="002060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Renosto</a:t>
            </a:r>
            <a:r>
              <a:rPr lang="it-IT" sz="2400" b="1" dirty="0">
                <a:ln w="0">
                  <a:noFill/>
                </a:ln>
                <a:solidFill>
                  <a:srgbClr val="002060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, Marco Ottolina e Lorenzo </a:t>
            </a:r>
            <a:r>
              <a:rPr lang="it-IT" sz="2400" b="1" dirty="0" err="1">
                <a:ln w="0">
                  <a:noFill/>
                </a:ln>
                <a:solidFill>
                  <a:srgbClr val="002060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Pacacussi</a:t>
            </a:r>
            <a:endParaRPr lang="it-IT" sz="2400" b="1" cap="none" spc="0" dirty="0">
              <a:ln w="0">
                <a:noFill/>
              </a:ln>
              <a:solidFill>
                <a:srgbClr val="002060"/>
              </a:solidFill>
              <a:latin typeface="Inter" panose="02000503000000020004" pitchFamily="50" charset="0"/>
              <a:ea typeface="Inter" panose="02000503000000020004" pitchFamily="50" charset="0"/>
              <a:cs typeface="Inter" panose="02000503000000020004" pitchFamily="50" charset="0"/>
            </a:endParaRP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8C35F940-6ED5-E5CE-7556-156F8348C261}"/>
              </a:ext>
            </a:extLst>
          </p:cNvPr>
          <p:cNvSpPr/>
          <p:nvPr/>
        </p:nvSpPr>
        <p:spPr>
          <a:xfrm>
            <a:off x="2286217" y="5484648"/>
            <a:ext cx="9327784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it-IT" sz="2400" b="1" cap="none" spc="0" dirty="0">
                <a:ln w="0">
                  <a:noFill/>
                </a:ln>
                <a:solidFill>
                  <a:schemeClr val="bg2">
                    <a:lumMod val="50000"/>
                  </a:schemeClr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Principi e modelli della percezione</a:t>
            </a:r>
          </a:p>
          <a:p>
            <a:pPr algn="r"/>
            <a:r>
              <a:rPr lang="it-IT" sz="2400" b="1" dirty="0">
                <a:ln w="0">
                  <a:noFill/>
                </a:ln>
                <a:solidFill>
                  <a:schemeClr val="bg2">
                    <a:lumMod val="50000"/>
                  </a:schemeClr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Anno 2023/24</a:t>
            </a:r>
            <a:endParaRPr lang="it-IT" sz="2400" b="1" cap="none" spc="0" dirty="0">
              <a:ln w="0">
                <a:noFill/>
              </a:ln>
              <a:solidFill>
                <a:schemeClr val="bg2">
                  <a:lumMod val="50000"/>
                </a:schemeClr>
              </a:solidFill>
              <a:latin typeface="Inter" panose="02000503000000020004" pitchFamily="50" charset="0"/>
              <a:ea typeface="Inter" panose="02000503000000020004" pitchFamily="50" charset="0"/>
              <a:cs typeface="Inter" panose="0200050300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88035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sellaDiTesto 6">
            <a:extLst>
              <a:ext uri="{FF2B5EF4-FFF2-40B4-BE49-F238E27FC236}">
                <a16:creationId xmlns:a16="http://schemas.microsoft.com/office/drawing/2014/main" id="{77069133-4EB2-A102-D728-8370FF5B3BEA}"/>
              </a:ext>
            </a:extLst>
          </p:cNvPr>
          <p:cNvSpPr txBox="1"/>
          <p:nvPr/>
        </p:nvSpPr>
        <p:spPr>
          <a:xfrm>
            <a:off x="7720314" y="2429088"/>
            <a:ext cx="3981691" cy="147732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it-IT" dirty="0">
                <a:latin typeface="Inter"/>
                <a:cs typeface="Calibri"/>
              </a:rPr>
              <a:t>Prima di poter riconoscere un volto è necessario essere in grado di trovarlo all' interno dell' immagine.</a:t>
            </a:r>
          </a:p>
          <a:p>
            <a:pPr marL="285750" indent="-285750">
              <a:buFont typeface="Arial"/>
              <a:buChar char="•"/>
            </a:pPr>
            <a:r>
              <a:rPr lang="it-IT" dirty="0">
                <a:latin typeface="Inter"/>
                <a:cs typeface="Calibri"/>
              </a:rPr>
              <a:t>Nel nostro caso la localizzazione del volto avverrà tramite </a:t>
            </a:r>
            <a:r>
              <a:rPr lang="it-IT" dirty="0" err="1">
                <a:latin typeface="Inter"/>
                <a:cs typeface="Calibri"/>
              </a:rPr>
              <a:t>Haar</a:t>
            </a:r>
            <a:r>
              <a:rPr lang="it-IT" dirty="0">
                <a:latin typeface="Inter"/>
                <a:cs typeface="Calibri"/>
              </a:rPr>
              <a:t> </a:t>
            </a:r>
            <a:r>
              <a:rPr lang="it-IT" dirty="0" err="1">
                <a:latin typeface="Inter"/>
                <a:cs typeface="Calibri"/>
              </a:rPr>
              <a:t>cascade</a:t>
            </a:r>
            <a:r>
              <a:rPr lang="it-IT" dirty="0">
                <a:latin typeface="Inter"/>
                <a:cs typeface="Calibri"/>
              </a:rPr>
              <a:t>.</a:t>
            </a:r>
          </a:p>
        </p:txBody>
      </p:sp>
      <p:sp>
        <p:nvSpPr>
          <p:cNvPr id="11" name="Ovale 10">
            <a:extLst>
              <a:ext uri="{FF2B5EF4-FFF2-40B4-BE49-F238E27FC236}">
                <a16:creationId xmlns:a16="http://schemas.microsoft.com/office/drawing/2014/main" id="{F4997186-15E2-CBF7-FEC6-551E7F868F5E}"/>
              </a:ext>
            </a:extLst>
          </p:cNvPr>
          <p:cNvSpPr/>
          <p:nvPr/>
        </p:nvSpPr>
        <p:spPr>
          <a:xfrm>
            <a:off x="264073" y="2884602"/>
            <a:ext cx="848412" cy="848412"/>
          </a:xfrm>
          <a:prstGeom prst="ellipse">
            <a:avLst/>
          </a:prstGeom>
          <a:solidFill>
            <a:srgbClr val="FF5050"/>
          </a:solidFill>
          <a:ln>
            <a:solidFill>
              <a:srgbClr val="FF5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Ovale 11">
            <a:extLst>
              <a:ext uri="{FF2B5EF4-FFF2-40B4-BE49-F238E27FC236}">
                <a16:creationId xmlns:a16="http://schemas.microsoft.com/office/drawing/2014/main" id="{BCC80577-9411-1ED1-D570-A7191761ECC3}"/>
              </a:ext>
            </a:extLst>
          </p:cNvPr>
          <p:cNvSpPr/>
          <p:nvPr/>
        </p:nvSpPr>
        <p:spPr>
          <a:xfrm>
            <a:off x="410012" y="5491841"/>
            <a:ext cx="540000" cy="540000"/>
          </a:xfrm>
          <a:prstGeom prst="ellipse">
            <a:avLst/>
          </a:prstGeom>
          <a:solidFill>
            <a:srgbClr val="FF5050"/>
          </a:solidFill>
          <a:ln>
            <a:solidFill>
              <a:srgbClr val="FF5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Ovale 12">
            <a:extLst>
              <a:ext uri="{FF2B5EF4-FFF2-40B4-BE49-F238E27FC236}">
                <a16:creationId xmlns:a16="http://schemas.microsoft.com/office/drawing/2014/main" id="{68F365F6-7BE6-59EB-B969-1B3E43E96B76}"/>
              </a:ext>
            </a:extLst>
          </p:cNvPr>
          <p:cNvSpPr/>
          <p:nvPr/>
        </p:nvSpPr>
        <p:spPr>
          <a:xfrm>
            <a:off x="410012" y="580389"/>
            <a:ext cx="540000" cy="540000"/>
          </a:xfrm>
          <a:prstGeom prst="ellipse">
            <a:avLst/>
          </a:prstGeom>
          <a:solidFill>
            <a:srgbClr val="FF5050"/>
          </a:solidFill>
          <a:ln>
            <a:solidFill>
              <a:srgbClr val="FF5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DE2403D7-314C-ABD7-81D7-7F3123152BE5}"/>
              </a:ext>
            </a:extLst>
          </p:cNvPr>
          <p:cNvCxnSpPr>
            <a:cxnSpLocks/>
          </p:cNvCxnSpPr>
          <p:nvPr/>
        </p:nvCxnSpPr>
        <p:spPr>
          <a:xfrm>
            <a:off x="688279" y="0"/>
            <a:ext cx="0" cy="6939023"/>
          </a:xfrm>
          <a:prstGeom prst="line">
            <a:avLst/>
          </a:prstGeom>
          <a:ln w="38100">
            <a:solidFill>
              <a:srgbClr val="FF5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ttangolo 2">
            <a:extLst>
              <a:ext uri="{FF2B5EF4-FFF2-40B4-BE49-F238E27FC236}">
                <a16:creationId xmlns:a16="http://schemas.microsoft.com/office/drawing/2014/main" id="{3B10CF73-1DD5-E017-901E-00A110127228}"/>
              </a:ext>
            </a:extLst>
          </p:cNvPr>
          <p:cNvSpPr/>
          <p:nvPr/>
        </p:nvSpPr>
        <p:spPr>
          <a:xfrm>
            <a:off x="1390764" y="568285"/>
            <a:ext cx="5222923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it-IT" sz="2800" b="1">
                <a:ln w="0"/>
                <a:solidFill>
                  <a:schemeClr val="bg2">
                    <a:lumMod val="50000"/>
                  </a:schemeClr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Face recognition in pratica</a:t>
            </a: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B4FD715B-2E22-6F9A-8658-02802A682D73}"/>
              </a:ext>
            </a:extLst>
          </p:cNvPr>
          <p:cNvSpPr/>
          <p:nvPr/>
        </p:nvSpPr>
        <p:spPr>
          <a:xfrm>
            <a:off x="1390752" y="2585533"/>
            <a:ext cx="5222917" cy="14465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it-IT" sz="4400" b="1">
                <a:ln w="0"/>
                <a:solidFill>
                  <a:schemeClr val="tx1">
                    <a:lumMod val="95000"/>
                    <a:lumOff val="5000"/>
                  </a:schemeClr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Acquisizione delle immagini</a:t>
            </a: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AB529CD1-7C47-8048-1A08-DDE61AAFF037}"/>
              </a:ext>
            </a:extLst>
          </p:cNvPr>
          <p:cNvSpPr/>
          <p:nvPr/>
        </p:nvSpPr>
        <p:spPr>
          <a:xfrm>
            <a:off x="1390752" y="5500231"/>
            <a:ext cx="5222923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it-IT" sz="2800" b="1" i="0">
                <a:solidFill>
                  <a:schemeClr val="bg2">
                    <a:lumMod val="50000"/>
                  </a:schemeClr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Local </a:t>
            </a:r>
            <a:r>
              <a:rPr lang="it-IT" sz="2800" b="1" i="0" err="1">
                <a:solidFill>
                  <a:schemeClr val="bg2">
                    <a:lumMod val="50000"/>
                  </a:schemeClr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Binary</a:t>
            </a:r>
            <a:r>
              <a:rPr lang="it-IT" sz="2800" b="1" i="0">
                <a:solidFill>
                  <a:schemeClr val="bg2">
                    <a:lumMod val="50000"/>
                  </a:schemeClr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 Pattern </a:t>
            </a:r>
            <a:r>
              <a:rPr lang="it-IT" sz="2800" b="1" i="0" err="1">
                <a:solidFill>
                  <a:schemeClr val="bg2">
                    <a:lumMod val="50000"/>
                  </a:schemeClr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Histogram</a:t>
            </a:r>
            <a:endParaRPr lang="it-IT" sz="2800" b="1">
              <a:ln w="0"/>
              <a:solidFill>
                <a:schemeClr val="bg2">
                  <a:lumMod val="50000"/>
                </a:schemeClr>
              </a:solidFill>
              <a:latin typeface="Inter" panose="02000503000000020004" pitchFamily="50" charset="0"/>
              <a:ea typeface="Inter" panose="02000503000000020004" pitchFamily="50" charset="0"/>
              <a:cs typeface="Inter" panose="0200050300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5513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sellaDiTesto 6">
            <a:extLst>
              <a:ext uri="{FF2B5EF4-FFF2-40B4-BE49-F238E27FC236}">
                <a16:creationId xmlns:a16="http://schemas.microsoft.com/office/drawing/2014/main" id="{77069133-4EB2-A102-D728-8370FF5B3BEA}"/>
              </a:ext>
            </a:extLst>
          </p:cNvPr>
          <p:cNvSpPr txBox="1"/>
          <p:nvPr/>
        </p:nvSpPr>
        <p:spPr>
          <a:xfrm>
            <a:off x="7155870" y="4357607"/>
            <a:ext cx="3981691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it-IT" dirty="0">
                <a:latin typeface="Inter"/>
                <a:cs typeface="Calibri"/>
              </a:rPr>
              <a:t>Nel nostro codice utilizziamo una </a:t>
            </a:r>
            <a:r>
              <a:rPr lang="it-IT" dirty="0" err="1">
                <a:latin typeface="Inter"/>
                <a:cs typeface="Calibri"/>
              </a:rPr>
              <a:t>Haar</a:t>
            </a:r>
            <a:r>
              <a:rPr lang="it-IT" dirty="0">
                <a:latin typeface="Inter"/>
                <a:cs typeface="Calibri"/>
              </a:rPr>
              <a:t> </a:t>
            </a:r>
            <a:r>
              <a:rPr lang="it-IT" dirty="0" err="1">
                <a:latin typeface="Inter"/>
                <a:cs typeface="Calibri"/>
              </a:rPr>
              <a:t>cascade</a:t>
            </a:r>
            <a:r>
              <a:rPr lang="it-IT" dirty="0">
                <a:latin typeface="Inter"/>
                <a:cs typeface="Calibri"/>
              </a:rPr>
              <a:t> </a:t>
            </a:r>
            <a:r>
              <a:rPr lang="it-IT" dirty="0" err="1">
                <a:latin typeface="Inter"/>
                <a:cs typeface="Calibri"/>
              </a:rPr>
              <a:t>pre</a:t>
            </a:r>
            <a:r>
              <a:rPr lang="it-IT" dirty="0">
                <a:latin typeface="Inter"/>
                <a:cs typeface="Calibri"/>
              </a:rPr>
              <a:t>-addestrata per il riconoscimento dei volti.</a:t>
            </a:r>
            <a:endParaRPr lang="it-IT" dirty="0">
              <a:cs typeface="Calibri" panose="020F0502020204030204"/>
            </a:endParaRPr>
          </a:p>
        </p:txBody>
      </p:sp>
      <p:sp>
        <p:nvSpPr>
          <p:cNvPr id="11" name="Ovale 10">
            <a:extLst>
              <a:ext uri="{FF2B5EF4-FFF2-40B4-BE49-F238E27FC236}">
                <a16:creationId xmlns:a16="http://schemas.microsoft.com/office/drawing/2014/main" id="{F4997186-15E2-CBF7-FEC6-551E7F868F5E}"/>
              </a:ext>
            </a:extLst>
          </p:cNvPr>
          <p:cNvSpPr/>
          <p:nvPr/>
        </p:nvSpPr>
        <p:spPr>
          <a:xfrm>
            <a:off x="264073" y="2884602"/>
            <a:ext cx="848412" cy="848412"/>
          </a:xfrm>
          <a:prstGeom prst="ellipse">
            <a:avLst/>
          </a:prstGeom>
          <a:solidFill>
            <a:srgbClr val="FF5050"/>
          </a:solidFill>
          <a:ln>
            <a:solidFill>
              <a:srgbClr val="FF5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Ovale 11">
            <a:extLst>
              <a:ext uri="{FF2B5EF4-FFF2-40B4-BE49-F238E27FC236}">
                <a16:creationId xmlns:a16="http://schemas.microsoft.com/office/drawing/2014/main" id="{BCC80577-9411-1ED1-D570-A7191761ECC3}"/>
              </a:ext>
            </a:extLst>
          </p:cNvPr>
          <p:cNvSpPr/>
          <p:nvPr/>
        </p:nvSpPr>
        <p:spPr>
          <a:xfrm>
            <a:off x="410012" y="5491841"/>
            <a:ext cx="540000" cy="540000"/>
          </a:xfrm>
          <a:prstGeom prst="ellipse">
            <a:avLst/>
          </a:prstGeom>
          <a:solidFill>
            <a:srgbClr val="FF5050"/>
          </a:solidFill>
          <a:ln>
            <a:solidFill>
              <a:srgbClr val="FF5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Ovale 12">
            <a:extLst>
              <a:ext uri="{FF2B5EF4-FFF2-40B4-BE49-F238E27FC236}">
                <a16:creationId xmlns:a16="http://schemas.microsoft.com/office/drawing/2014/main" id="{68F365F6-7BE6-59EB-B969-1B3E43E96B76}"/>
              </a:ext>
            </a:extLst>
          </p:cNvPr>
          <p:cNvSpPr/>
          <p:nvPr/>
        </p:nvSpPr>
        <p:spPr>
          <a:xfrm>
            <a:off x="410012" y="580389"/>
            <a:ext cx="540000" cy="540000"/>
          </a:xfrm>
          <a:prstGeom prst="ellipse">
            <a:avLst/>
          </a:prstGeom>
          <a:solidFill>
            <a:srgbClr val="FF5050"/>
          </a:solidFill>
          <a:ln>
            <a:solidFill>
              <a:srgbClr val="FF5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DE2403D7-314C-ABD7-81D7-7F3123152BE5}"/>
              </a:ext>
            </a:extLst>
          </p:cNvPr>
          <p:cNvCxnSpPr>
            <a:cxnSpLocks/>
          </p:cNvCxnSpPr>
          <p:nvPr/>
        </p:nvCxnSpPr>
        <p:spPr>
          <a:xfrm>
            <a:off x="688279" y="0"/>
            <a:ext cx="0" cy="6939023"/>
          </a:xfrm>
          <a:prstGeom prst="line">
            <a:avLst/>
          </a:prstGeom>
          <a:ln w="38100">
            <a:solidFill>
              <a:srgbClr val="FF5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ttangolo 2">
            <a:extLst>
              <a:ext uri="{FF2B5EF4-FFF2-40B4-BE49-F238E27FC236}">
                <a16:creationId xmlns:a16="http://schemas.microsoft.com/office/drawing/2014/main" id="{3B10CF73-1DD5-E017-901E-00A110127228}"/>
              </a:ext>
            </a:extLst>
          </p:cNvPr>
          <p:cNvSpPr/>
          <p:nvPr/>
        </p:nvSpPr>
        <p:spPr>
          <a:xfrm>
            <a:off x="1390764" y="568285"/>
            <a:ext cx="5222923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it-IT" sz="2800" b="1">
                <a:ln w="0"/>
                <a:solidFill>
                  <a:schemeClr val="bg2">
                    <a:lumMod val="50000"/>
                  </a:schemeClr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Face recognition in pratica</a:t>
            </a: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B4FD715B-2E22-6F9A-8658-02802A682D73}"/>
              </a:ext>
            </a:extLst>
          </p:cNvPr>
          <p:cNvSpPr/>
          <p:nvPr/>
        </p:nvSpPr>
        <p:spPr>
          <a:xfrm>
            <a:off x="1390752" y="2585533"/>
            <a:ext cx="5222917" cy="14465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it-IT" sz="4400" b="1">
                <a:ln w="0"/>
                <a:solidFill>
                  <a:schemeClr val="tx1">
                    <a:lumMod val="95000"/>
                    <a:lumOff val="5000"/>
                  </a:schemeClr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Acquisizione delle immagini</a:t>
            </a: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AB529CD1-7C47-8048-1A08-DDE61AAFF037}"/>
              </a:ext>
            </a:extLst>
          </p:cNvPr>
          <p:cNvSpPr/>
          <p:nvPr/>
        </p:nvSpPr>
        <p:spPr>
          <a:xfrm>
            <a:off x="1390752" y="5500231"/>
            <a:ext cx="5222923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it-IT" sz="2800" b="1" i="0">
                <a:solidFill>
                  <a:schemeClr val="bg2">
                    <a:lumMod val="50000"/>
                  </a:schemeClr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Local </a:t>
            </a:r>
            <a:r>
              <a:rPr lang="it-IT" sz="2800" b="1" i="0" err="1">
                <a:solidFill>
                  <a:schemeClr val="bg2">
                    <a:lumMod val="50000"/>
                  </a:schemeClr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Binary</a:t>
            </a:r>
            <a:r>
              <a:rPr lang="it-IT" sz="2800" b="1" i="0">
                <a:solidFill>
                  <a:schemeClr val="bg2">
                    <a:lumMod val="50000"/>
                  </a:schemeClr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 Pattern </a:t>
            </a:r>
            <a:r>
              <a:rPr lang="it-IT" sz="2800" b="1" i="0" err="1">
                <a:solidFill>
                  <a:schemeClr val="bg2">
                    <a:lumMod val="50000"/>
                  </a:schemeClr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Histogram</a:t>
            </a:r>
            <a:endParaRPr lang="it-IT" sz="2800" b="1">
              <a:ln w="0"/>
              <a:solidFill>
                <a:schemeClr val="bg2">
                  <a:lumMod val="50000"/>
                </a:schemeClr>
              </a:solidFill>
              <a:latin typeface="Inter" panose="02000503000000020004" pitchFamily="50" charset="0"/>
              <a:ea typeface="Inter" panose="02000503000000020004" pitchFamily="50" charset="0"/>
              <a:cs typeface="Inter" panose="02000503000000020004" pitchFamily="50" charset="0"/>
            </a:endParaRP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CDC77AB2-2187-1A7D-5AD6-A84EB7128A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0691" y="1159933"/>
            <a:ext cx="3231359" cy="3079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0765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sellaDiTesto 6">
            <a:extLst>
              <a:ext uri="{FF2B5EF4-FFF2-40B4-BE49-F238E27FC236}">
                <a16:creationId xmlns:a16="http://schemas.microsoft.com/office/drawing/2014/main" id="{77069133-4EB2-A102-D728-8370FF5B3BEA}"/>
              </a:ext>
            </a:extLst>
          </p:cNvPr>
          <p:cNvSpPr txBox="1"/>
          <p:nvPr/>
        </p:nvSpPr>
        <p:spPr>
          <a:xfrm>
            <a:off x="7616832" y="3125236"/>
            <a:ext cx="3981691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it-IT" dirty="0"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L' algoritmo LBPH è un algoritmo semplice e robusto utilizzato per il riconoscimento facciale.</a:t>
            </a:r>
          </a:p>
        </p:txBody>
      </p:sp>
      <p:sp>
        <p:nvSpPr>
          <p:cNvPr id="11" name="Ovale 10">
            <a:extLst>
              <a:ext uri="{FF2B5EF4-FFF2-40B4-BE49-F238E27FC236}">
                <a16:creationId xmlns:a16="http://schemas.microsoft.com/office/drawing/2014/main" id="{F4997186-15E2-CBF7-FEC6-551E7F868F5E}"/>
              </a:ext>
            </a:extLst>
          </p:cNvPr>
          <p:cNvSpPr/>
          <p:nvPr/>
        </p:nvSpPr>
        <p:spPr>
          <a:xfrm>
            <a:off x="264073" y="2884602"/>
            <a:ext cx="848412" cy="848412"/>
          </a:xfrm>
          <a:prstGeom prst="ellipse">
            <a:avLst/>
          </a:prstGeom>
          <a:solidFill>
            <a:srgbClr val="FF5050"/>
          </a:solidFill>
          <a:ln>
            <a:solidFill>
              <a:srgbClr val="FF5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Ovale 11">
            <a:extLst>
              <a:ext uri="{FF2B5EF4-FFF2-40B4-BE49-F238E27FC236}">
                <a16:creationId xmlns:a16="http://schemas.microsoft.com/office/drawing/2014/main" id="{BCC80577-9411-1ED1-D570-A7191761ECC3}"/>
              </a:ext>
            </a:extLst>
          </p:cNvPr>
          <p:cNvSpPr/>
          <p:nvPr/>
        </p:nvSpPr>
        <p:spPr>
          <a:xfrm>
            <a:off x="410012" y="5491841"/>
            <a:ext cx="540000" cy="540000"/>
          </a:xfrm>
          <a:prstGeom prst="ellipse">
            <a:avLst/>
          </a:prstGeom>
          <a:solidFill>
            <a:srgbClr val="FF5050"/>
          </a:solidFill>
          <a:ln>
            <a:solidFill>
              <a:srgbClr val="FF5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Ovale 12">
            <a:extLst>
              <a:ext uri="{FF2B5EF4-FFF2-40B4-BE49-F238E27FC236}">
                <a16:creationId xmlns:a16="http://schemas.microsoft.com/office/drawing/2014/main" id="{68F365F6-7BE6-59EB-B969-1B3E43E96B76}"/>
              </a:ext>
            </a:extLst>
          </p:cNvPr>
          <p:cNvSpPr/>
          <p:nvPr/>
        </p:nvSpPr>
        <p:spPr>
          <a:xfrm>
            <a:off x="410012" y="580389"/>
            <a:ext cx="540000" cy="540000"/>
          </a:xfrm>
          <a:prstGeom prst="ellipse">
            <a:avLst/>
          </a:prstGeom>
          <a:solidFill>
            <a:srgbClr val="FF5050"/>
          </a:solidFill>
          <a:ln>
            <a:solidFill>
              <a:srgbClr val="FF5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DE2403D7-314C-ABD7-81D7-7F3123152BE5}"/>
              </a:ext>
            </a:extLst>
          </p:cNvPr>
          <p:cNvCxnSpPr>
            <a:cxnSpLocks/>
          </p:cNvCxnSpPr>
          <p:nvPr/>
        </p:nvCxnSpPr>
        <p:spPr>
          <a:xfrm>
            <a:off x="688279" y="0"/>
            <a:ext cx="0" cy="6939023"/>
          </a:xfrm>
          <a:prstGeom prst="line">
            <a:avLst/>
          </a:prstGeom>
          <a:ln w="38100">
            <a:solidFill>
              <a:srgbClr val="FF5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ttangolo 2">
            <a:extLst>
              <a:ext uri="{FF2B5EF4-FFF2-40B4-BE49-F238E27FC236}">
                <a16:creationId xmlns:a16="http://schemas.microsoft.com/office/drawing/2014/main" id="{3B10CF73-1DD5-E017-901E-00A110127228}"/>
              </a:ext>
            </a:extLst>
          </p:cNvPr>
          <p:cNvSpPr/>
          <p:nvPr/>
        </p:nvSpPr>
        <p:spPr>
          <a:xfrm>
            <a:off x="1390764" y="568285"/>
            <a:ext cx="5222923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it-IT" sz="2800" b="1">
                <a:ln w="0"/>
                <a:solidFill>
                  <a:schemeClr val="bg2">
                    <a:lumMod val="50000"/>
                  </a:schemeClr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Acquisizione delle immagini</a:t>
            </a: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B4FD715B-2E22-6F9A-8658-02802A682D73}"/>
              </a:ext>
            </a:extLst>
          </p:cNvPr>
          <p:cNvSpPr/>
          <p:nvPr/>
        </p:nvSpPr>
        <p:spPr>
          <a:xfrm>
            <a:off x="1390752" y="2585533"/>
            <a:ext cx="5222917" cy="14465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it-IT" sz="4400" b="1">
                <a:ln w="0"/>
                <a:solidFill>
                  <a:schemeClr val="tx1">
                    <a:lumMod val="95000"/>
                    <a:lumOff val="5000"/>
                  </a:schemeClr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Local </a:t>
            </a:r>
            <a:r>
              <a:rPr lang="it-IT" sz="4400" b="1" err="1">
                <a:ln w="0"/>
                <a:solidFill>
                  <a:schemeClr val="tx1">
                    <a:lumMod val="95000"/>
                    <a:lumOff val="5000"/>
                  </a:schemeClr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Binary</a:t>
            </a:r>
            <a:r>
              <a:rPr lang="it-IT" sz="4400" b="1">
                <a:ln w="0"/>
                <a:solidFill>
                  <a:schemeClr val="tx1">
                    <a:lumMod val="95000"/>
                    <a:lumOff val="5000"/>
                  </a:schemeClr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 Pattern </a:t>
            </a:r>
            <a:r>
              <a:rPr lang="it-IT" sz="4400" b="1" err="1">
                <a:ln w="0"/>
                <a:solidFill>
                  <a:schemeClr val="tx1">
                    <a:lumMod val="95000"/>
                    <a:lumOff val="5000"/>
                  </a:schemeClr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Histogram</a:t>
            </a:r>
            <a:endParaRPr lang="it-IT" sz="4400" b="1">
              <a:ln w="0"/>
              <a:solidFill>
                <a:schemeClr val="tx1">
                  <a:lumMod val="95000"/>
                  <a:lumOff val="5000"/>
                </a:schemeClr>
              </a:solidFill>
              <a:latin typeface="Inter" panose="02000503000000020004" pitchFamily="50" charset="0"/>
              <a:ea typeface="Inter" panose="02000503000000020004" pitchFamily="50" charset="0"/>
              <a:cs typeface="Inter" panose="02000503000000020004" pitchFamily="50" charset="0"/>
            </a:endParaRP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AB529CD1-7C47-8048-1A08-DDE61AAFF037}"/>
              </a:ext>
            </a:extLst>
          </p:cNvPr>
          <p:cNvSpPr/>
          <p:nvPr/>
        </p:nvSpPr>
        <p:spPr>
          <a:xfrm>
            <a:off x="1390752" y="5500231"/>
            <a:ext cx="5222923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it-IT" sz="2800" b="1">
                <a:ln w="0"/>
                <a:solidFill>
                  <a:schemeClr val="bg2">
                    <a:lumMod val="50000"/>
                  </a:schemeClr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Addestramento del modello</a:t>
            </a:r>
          </a:p>
        </p:txBody>
      </p:sp>
    </p:spTree>
    <p:extLst>
      <p:ext uri="{BB962C8B-B14F-4D97-AF65-F5344CB8AC3E}">
        <p14:creationId xmlns:p14="http://schemas.microsoft.com/office/powerpoint/2010/main" val="11175981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sellaDiTesto 6">
            <a:extLst>
              <a:ext uri="{FF2B5EF4-FFF2-40B4-BE49-F238E27FC236}">
                <a16:creationId xmlns:a16="http://schemas.microsoft.com/office/drawing/2014/main" id="{77069133-4EB2-A102-D728-8370FF5B3BEA}"/>
              </a:ext>
            </a:extLst>
          </p:cNvPr>
          <p:cNvSpPr txBox="1"/>
          <p:nvPr/>
        </p:nvSpPr>
        <p:spPr>
          <a:xfrm>
            <a:off x="7616832" y="3125236"/>
            <a:ext cx="3981691" cy="230832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it-IT" dirty="0">
                <a:latin typeface="Inter"/>
                <a:ea typeface="+mn-lt"/>
                <a:cs typeface="+mn-lt"/>
              </a:rPr>
              <a:t>Un Local </a:t>
            </a:r>
            <a:r>
              <a:rPr lang="it-IT" dirty="0" err="1">
                <a:latin typeface="Inter"/>
                <a:ea typeface="+mn-lt"/>
                <a:cs typeface="+mn-lt"/>
              </a:rPr>
              <a:t>Binary</a:t>
            </a:r>
            <a:r>
              <a:rPr lang="it-IT" dirty="0">
                <a:latin typeface="Inter"/>
                <a:ea typeface="+mn-lt"/>
                <a:cs typeface="+mn-lt"/>
              </a:rPr>
              <a:t> Pattern è un operatore di texture semplice e molto efficiente che etichetta i pixel di un’ immagine attraverso la </a:t>
            </a:r>
            <a:r>
              <a:rPr lang="it-IT" dirty="0" err="1">
                <a:latin typeface="Inter"/>
                <a:cs typeface="Calibri"/>
              </a:rPr>
              <a:t>sogliatura</a:t>
            </a:r>
            <a:r>
              <a:rPr lang="it-IT" dirty="0">
                <a:latin typeface="Inter"/>
                <a:cs typeface="Calibri"/>
              </a:rPr>
              <a:t> dei vicini di ciascun pixel e considera il risultato come un numero binario. </a:t>
            </a:r>
            <a:endParaRPr lang="it-IT" dirty="0">
              <a:latin typeface="Inter"/>
            </a:endParaRPr>
          </a:p>
          <a:p>
            <a:endParaRPr lang="it-IT" dirty="0">
              <a:cs typeface="Calibri"/>
            </a:endParaRPr>
          </a:p>
        </p:txBody>
      </p:sp>
      <p:sp>
        <p:nvSpPr>
          <p:cNvPr id="11" name="Ovale 10">
            <a:extLst>
              <a:ext uri="{FF2B5EF4-FFF2-40B4-BE49-F238E27FC236}">
                <a16:creationId xmlns:a16="http://schemas.microsoft.com/office/drawing/2014/main" id="{F4997186-15E2-CBF7-FEC6-551E7F868F5E}"/>
              </a:ext>
            </a:extLst>
          </p:cNvPr>
          <p:cNvSpPr/>
          <p:nvPr/>
        </p:nvSpPr>
        <p:spPr>
          <a:xfrm>
            <a:off x="264073" y="2884602"/>
            <a:ext cx="848412" cy="848412"/>
          </a:xfrm>
          <a:prstGeom prst="ellipse">
            <a:avLst/>
          </a:prstGeom>
          <a:solidFill>
            <a:srgbClr val="FF5050"/>
          </a:solidFill>
          <a:ln>
            <a:solidFill>
              <a:srgbClr val="FF5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Ovale 11">
            <a:extLst>
              <a:ext uri="{FF2B5EF4-FFF2-40B4-BE49-F238E27FC236}">
                <a16:creationId xmlns:a16="http://schemas.microsoft.com/office/drawing/2014/main" id="{BCC80577-9411-1ED1-D570-A7191761ECC3}"/>
              </a:ext>
            </a:extLst>
          </p:cNvPr>
          <p:cNvSpPr/>
          <p:nvPr/>
        </p:nvSpPr>
        <p:spPr>
          <a:xfrm>
            <a:off x="410012" y="5491841"/>
            <a:ext cx="540000" cy="540000"/>
          </a:xfrm>
          <a:prstGeom prst="ellipse">
            <a:avLst/>
          </a:prstGeom>
          <a:solidFill>
            <a:srgbClr val="FF5050"/>
          </a:solidFill>
          <a:ln>
            <a:solidFill>
              <a:srgbClr val="FF5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Ovale 12">
            <a:extLst>
              <a:ext uri="{FF2B5EF4-FFF2-40B4-BE49-F238E27FC236}">
                <a16:creationId xmlns:a16="http://schemas.microsoft.com/office/drawing/2014/main" id="{68F365F6-7BE6-59EB-B969-1B3E43E96B76}"/>
              </a:ext>
            </a:extLst>
          </p:cNvPr>
          <p:cNvSpPr/>
          <p:nvPr/>
        </p:nvSpPr>
        <p:spPr>
          <a:xfrm>
            <a:off x="410012" y="580389"/>
            <a:ext cx="540000" cy="540000"/>
          </a:xfrm>
          <a:prstGeom prst="ellipse">
            <a:avLst/>
          </a:prstGeom>
          <a:solidFill>
            <a:srgbClr val="FF5050"/>
          </a:solidFill>
          <a:ln>
            <a:solidFill>
              <a:srgbClr val="FF5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DE2403D7-314C-ABD7-81D7-7F3123152BE5}"/>
              </a:ext>
            </a:extLst>
          </p:cNvPr>
          <p:cNvCxnSpPr>
            <a:cxnSpLocks/>
          </p:cNvCxnSpPr>
          <p:nvPr/>
        </p:nvCxnSpPr>
        <p:spPr>
          <a:xfrm>
            <a:off x="688279" y="0"/>
            <a:ext cx="0" cy="6939023"/>
          </a:xfrm>
          <a:prstGeom prst="line">
            <a:avLst/>
          </a:prstGeom>
          <a:ln w="38100">
            <a:solidFill>
              <a:srgbClr val="FF5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ttangolo 2">
            <a:extLst>
              <a:ext uri="{FF2B5EF4-FFF2-40B4-BE49-F238E27FC236}">
                <a16:creationId xmlns:a16="http://schemas.microsoft.com/office/drawing/2014/main" id="{3B10CF73-1DD5-E017-901E-00A110127228}"/>
              </a:ext>
            </a:extLst>
          </p:cNvPr>
          <p:cNvSpPr/>
          <p:nvPr/>
        </p:nvSpPr>
        <p:spPr>
          <a:xfrm>
            <a:off x="1390764" y="568285"/>
            <a:ext cx="5222923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it-IT" sz="2800" b="1">
                <a:ln w="0"/>
                <a:solidFill>
                  <a:schemeClr val="bg2">
                    <a:lumMod val="50000"/>
                  </a:schemeClr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Acquisizione delle immagini</a:t>
            </a: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B4FD715B-2E22-6F9A-8658-02802A682D73}"/>
              </a:ext>
            </a:extLst>
          </p:cNvPr>
          <p:cNvSpPr/>
          <p:nvPr/>
        </p:nvSpPr>
        <p:spPr>
          <a:xfrm>
            <a:off x="1390752" y="2585533"/>
            <a:ext cx="5222917" cy="14465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it-IT" sz="4400" b="1">
                <a:ln w="0"/>
                <a:solidFill>
                  <a:schemeClr val="tx1">
                    <a:lumMod val="95000"/>
                    <a:lumOff val="5000"/>
                  </a:schemeClr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Local </a:t>
            </a:r>
            <a:r>
              <a:rPr lang="it-IT" sz="4400" b="1" err="1">
                <a:ln w="0"/>
                <a:solidFill>
                  <a:schemeClr val="tx1">
                    <a:lumMod val="95000"/>
                    <a:lumOff val="5000"/>
                  </a:schemeClr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Binary</a:t>
            </a:r>
            <a:r>
              <a:rPr lang="it-IT" sz="4400" b="1">
                <a:ln w="0"/>
                <a:solidFill>
                  <a:schemeClr val="tx1">
                    <a:lumMod val="95000"/>
                    <a:lumOff val="5000"/>
                  </a:schemeClr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 Pattern </a:t>
            </a:r>
            <a:r>
              <a:rPr lang="it-IT" sz="4400" b="1" err="1">
                <a:ln w="0"/>
                <a:solidFill>
                  <a:schemeClr val="tx1">
                    <a:lumMod val="95000"/>
                    <a:lumOff val="5000"/>
                  </a:schemeClr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Histogram</a:t>
            </a:r>
            <a:endParaRPr lang="it-IT" sz="4400" b="1">
              <a:ln w="0"/>
              <a:solidFill>
                <a:schemeClr val="tx1">
                  <a:lumMod val="95000"/>
                  <a:lumOff val="5000"/>
                </a:schemeClr>
              </a:solidFill>
              <a:latin typeface="Inter" panose="02000503000000020004" pitchFamily="50" charset="0"/>
              <a:ea typeface="Inter" panose="02000503000000020004" pitchFamily="50" charset="0"/>
              <a:cs typeface="Inter" panose="02000503000000020004" pitchFamily="50" charset="0"/>
            </a:endParaRP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AB529CD1-7C47-8048-1A08-DDE61AAFF037}"/>
              </a:ext>
            </a:extLst>
          </p:cNvPr>
          <p:cNvSpPr/>
          <p:nvPr/>
        </p:nvSpPr>
        <p:spPr>
          <a:xfrm>
            <a:off x="1390752" y="5500231"/>
            <a:ext cx="5222923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it-IT" sz="2800" b="1">
                <a:ln w="0"/>
                <a:solidFill>
                  <a:schemeClr val="bg2">
                    <a:lumMod val="50000"/>
                  </a:schemeClr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Addestramento del modello</a:t>
            </a:r>
          </a:p>
        </p:txBody>
      </p:sp>
      <p:pic>
        <p:nvPicPr>
          <p:cNvPr id="4" name="Immagine 3" descr="Immagine che contiene testo, Viso umano, uomo, schermata&#10;&#10;Descrizione generata automaticamente">
            <a:extLst>
              <a:ext uri="{FF2B5EF4-FFF2-40B4-BE49-F238E27FC236}">
                <a16:creationId xmlns:a16="http://schemas.microsoft.com/office/drawing/2014/main" id="{2FFF03B3-2736-2718-CF5B-6636C40B07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7363" y="1645540"/>
            <a:ext cx="4455348" cy="1516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1201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sellaDiTesto 6">
            <a:extLst>
              <a:ext uri="{FF2B5EF4-FFF2-40B4-BE49-F238E27FC236}">
                <a16:creationId xmlns:a16="http://schemas.microsoft.com/office/drawing/2014/main" id="{77069133-4EB2-A102-D728-8370FF5B3BEA}"/>
              </a:ext>
            </a:extLst>
          </p:cNvPr>
          <p:cNvSpPr txBox="1"/>
          <p:nvPr/>
        </p:nvSpPr>
        <p:spPr>
          <a:xfrm>
            <a:off x="7616832" y="3125236"/>
            <a:ext cx="3981691" cy="203132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it-IT">
                <a:latin typeface="Inter"/>
                <a:cs typeface="Calibri"/>
              </a:rPr>
              <a:t>Si applicano i LBP per ottenere un' immagine le cui caratteristiche siano messe in evidenza. </a:t>
            </a:r>
          </a:p>
          <a:p>
            <a:pPr marL="285750" indent="-285750">
              <a:buFont typeface="Arial"/>
              <a:buChar char="•"/>
            </a:pPr>
            <a:r>
              <a:rPr lang="it-IT">
                <a:latin typeface="Inter"/>
                <a:cs typeface="Calibri"/>
              </a:rPr>
              <a:t>Dalla nostra nuova immagine, possiamo ricavare un istogramma che la descrive.</a:t>
            </a:r>
          </a:p>
          <a:p>
            <a:endParaRPr lang="it-IT">
              <a:cs typeface="Calibri"/>
            </a:endParaRPr>
          </a:p>
        </p:txBody>
      </p:sp>
      <p:sp>
        <p:nvSpPr>
          <p:cNvPr id="11" name="Ovale 10">
            <a:extLst>
              <a:ext uri="{FF2B5EF4-FFF2-40B4-BE49-F238E27FC236}">
                <a16:creationId xmlns:a16="http://schemas.microsoft.com/office/drawing/2014/main" id="{F4997186-15E2-CBF7-FEC6-551E7F868F5E}"/>
              </a:ext>
            </a:extLst>
          </p:cNvPr>
          <p:cNvSpPr/>
          <p:nvPr/>
        </p:nvSpPr>
        <p:spPr>
          <a:xfrm>
            <a:off x="264073" y="2884602"/>
            <a:ext cx="848412" cy="848412"/>
          </a:xfrm>
          <a:prstGeom prst="ellipse">
            <a:avLst/>
          </a:prstGeom>
          <a:solidFill>
            <a:srgbClr val="FF5050"/>
          </a:solidFill>
          <a:ln>
            <a:solidFill>
              <a:srgbClr val="FF5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Ovale 11">
            <a:extLst>
              <a:ext uri="{FF2B5EF4-FFF2-40B4-BE49-F238E27FC236}">
                <a16:creationId xmlns:a16="http://schemas.microsoft.com/office/drawing/2014/main" id="{BCC80577-9411-1ED1-D570-A7191761ECC3}"/>
              </a:ext>
            </a:extLst>
          </p:cNvPr>
          <p:cNvSpPr/>
          <p:nvPr/>
        </p:nvSpPr>
        <p:spPr>
          <a:xfrm>
            <a:off x="410012" y="5491841"/>
            <a:ext cx="540000" cy="540000"/>
          </a:xfrm>
          <a:prstGeom prst="ellipse">
            <a:avLst/>
          </a:prstGeom>
          <a:solidFill>
            <a:srgbClr val="FF5050"/>
          </a:solidFill>
          <a:ln>
            <a:solidFill>
              <a:srgbClr val="FF5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Ovale 12">
            <a:extLst>
              <a:ext uri="{FF2B5EF4-FFF2-40B4-BE49-F238E27FC236}">
                <a16:creationId xmlns:a16="http://schemas.microsoft.com/office/drawing/2014/main" id="{68F365F6-7BE6-59EB-B969-1B3E43E96B76}"/>
              </a:ext>
            </a:extLst>
          </p:cNvPr>
          <p:cNvSpPr/>
          <p:nvPr/>
        </p:nvSpPr>
        <p:spPr>
          <a:xfrm>
            <a:off x="410012" y="580389"/>
            <a:ext cx="540000" cy="540000"/>
          </a:xfrm>
          <a:prstGeom prst="ellipse">
            <a:avLst/>
          </a:prstGeom>
          <a:solidFill>
            <a:srgbClr val="FF5050"/>
          </a:solidFill>
          <a:ln>
            <a:solidFill>
              <a:srgbClr val="FF5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DE2403D7-314C-ABD7-81D7-7F3123152BE5}"/>
              </a:ext>
            </a:extLst>
          </p:cNvPr>
          <p:cNvCxnSpPr>
            <a:cxnSpLocks/>
          </p:cNvCxnSpPr>
          <p:nvPr/>
        </p:nvCxnSpPr>
        <p:spPr>
          <a:xfrm>
            <a:off x="688279" y="0"/>
            <a:ext cx="0" cy="6939023"/>
          </a:xfrm>
          <a:prstGeom prst="line">
            <a:avLst/>
          </a:prstGeom>
          <a:ln w="38100">
            <a:solidFill>
              <a:srgbClr val="FF5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ttangolo 2">
            <a:extLst>
              <a:ext uri="{FF2B5EF4-FFF2-40B4-BE49-F238E27FC236}">
                <a16:creationId xmlns:a16="http://schemas.microsoft.com/office/drawing/2014/main" id="{3B10CF73-1DD5-E017-901E-00A110127228}"/>
              </a:ext>
            </a:extLst>
          </p:cNvPr>
          <p:cNvSpPr/>
          <p:nvPr/>
        </p:nvSpPr>
        <p:spPr>
          <a:xfrm>
            <a:off x="1390764" y="568285"/>
            <a:ext cx="5222923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it-IT" sz="2800" b="1">
                <a:ln w="0"/>
                <a:solidFill>
                  <a:schemeClr val="bg2">
                    <a:lumMod val="50000"/>
                  </a:schemeClr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Acquisizione delle immagini</a:t>
            </a: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B4FD715B-2E22-6F9A-8658-02802A682D73}"/>
              </a:ext>
            </a:extLst>
          </p:cNvPr>
          <p:cNvSpPr/>
          <p:nvPr/>
        </p:nvSpPr>
        <p:spPr>
          <a:xfrm>
            <a:off x="1390752" y="2585533"/>
            <a:ext cx="5222917" cy="14465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it-IT" sz="4400" b="1">
                <a:ln w="0"/>
                <a:solidFill>
                  <a:schemeClr val="tx1">
                    <a:lumMod val="95000"/>
                    <a:lumOff val="5000"/>
                  </a:schemeClr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Local </a:t>
            </a:r>
            <a:r>
              <a:rPr lang="it-IT" sz="4400" b="1" err="1">
                <a:ln w="0"/>
                <a:solidFill>
                  <a:schemeClr val="tx1">
                    <a:lumMod val="95000"/>
                    <a:lumOff val="5000"/>
                  </a:schemeClr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Binary</a:t>
            </a:r>
            <a:r>
              <a:rPr lang="it-IT" sz="4400" b="1">
                <a:ln w="0"/>
                <a:solidFill>
                  <a:schemeClr val="tx1">
                    <a:lumMod val="95000"/>
                    <a:lumOff val="5000"/>
                  </a:schemeClr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 Pattern </a:t>
            </a:r>
            <a:r>
              <a:rPr lang="it-IT" sz="4400" b="1" err="1">
                <a:ln w="0"/>
                <a:solidFill>
                  <a:schemeClr val="tx1">
                    <a:lumMod val="95000"/>
                    <a:lumOff val="5000"/>
                  </a:schemeClr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Histogram</a:t>
            </a:r>
            <a:endParaRPr lang="it-IT" sz="4400" b="1">
              <a:ln w="0"/>
              <a:solidFill>
                <a:schemeClr val="tx1">
                  <a:lumMod val="95000"/>
                  <a:lumOff val="5000"/>
                </a:schemeClr>
              </a:solidFill>
              <a:latin typeface="Inter" panose="02000503000000020004" pitchFamily="50" charset="0"/>
              <a:ea typeface="Inter" panose="02000503000000020004" pitchFamily="50" charset="0"/>
              <a:cs typeface="Inter" panose="02000503000000020004" pitchFamily="50" charset="0"/>
            </a:endParaRP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AB529CD1-7C47-8048-1A08-DDE61AAFF037}"/>
              </a:ext>
            </a:extLst>
          </p:cNvPr>
          <p:cNvSpPr/>
          <p:nvPr/>
        </p:nvSpPr>
        <p:spPr>
          <a:xfrm>
            <a:off x="1390752" y="5500231"/>
            <a:ext cx="5222923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it-IT" sz="2800" b="1">
                <a:ln w="0"/>
                <a:solidFill>
                  <a:schemeClr val="bg2">
                    <a:lumMod val="50000"/>
                  </a:schemeClr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Addestramento del modello</a:t>
            </a:r>
          </a:p>
        </p:txBody>
      </p:sp>
      <p:pic>
        <p:nvPicPr>
          <p:cNvPr id="6" name="Immagine 5" descr="Immagine che contiene schizzo, Viso umano, testo, uomo&#10;&#10;Descrizione generata automaticamente">
            <a:extLst>
              <a:ext uri="{FF2B5EF4-FFF2-40B4-BE49-F238E27FC236}">
                <a16:creationId xmlns:a16="http://schemas.microsoft.com/office/drawing/2014/main" id="{3DDCFD07-957E-5B96-EBB5-ED7CDF3EBE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361" r="3478" b="-653"/>
          <a:stretch/>
        </p:blipFill>
        <p:spPr>
          <a:xfrm>
            <a:off x="6925733" y="1714500"/>
            <a:ext cx="5226542" cy="1415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072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sellaDiTesto 6">
            <a:extLst>
              <a:ext uri="{FF2B5EF4-FFF2-40B4-BE49-F238E27FC236}">
                <a16:creationId xmlns:a16="http://schemas.microsoft.com/office/drawing/2014/main" id="{77069133-4EB2-A102-D728-8370FF5B3BEA}"/>
              </a:ext>
            </a:extLst>
          </p:cNvPr>
          <p:cNvSpPr txBox="1"/>
          <p:nvPr/>
        </p:nvSpPr>
        <p:spPr>
          <a:xfrm>
            <a:off x="7588611" y="2175088"/>
            <a:ext cx="3981691" cy="258532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it-IT"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Siamo riusciti a trovare il volto e lo abbiamo salvato su memoria persistente, ora cosa facciamo?</a:t>
            </a:r>
          </a:p>
          <a:p>
            <a:pPr marL="285750" indent="-285750">
              <a:buFont typeface="Arial"/>
              <a:buChar char="•"/>
            </a:pPr>
            <a:r>
              <a:rPr lang="it-IT"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Il passo successivo è addestrare il modello, nel nostro caso tramite l' algoritmo LBPH. </a:t>
            </a:r>
          </a:p>
          <a:p>
            <a:pPr marL="285750" indent="-285750">
              <a:buFont typeface="Arial"/>
              <a:buChar char="•"/>
            </a:pPr>
            <a:r>
              <a:rPr lang="it-IT"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L' algoritmo produrrà una serie di  istogrammi che sono associati al volto che descrivono</a:t>
            </a:r>
          </a:p>
        </p:txBody>
      </p:sp>
      <p:sp>
        <p:nvSpPr>
          <p:cNvPr id="11" name="Ovale 10">
            <a:extLst>
              <a:ext uri="{FF2B5EF4-FFF2-40B4-BE49-F238E27FC236}">
                <a16:creationId xmlns:a16="http://schemas.microsoft.com/office/drawing/2014/main" id="{F4997186-15E2-CBF7-FEC6-551E7F868F5E}"/>
              </a:ext>
            </a:extLst>
          </p:cNvPr>
          <p:cNvSpPr/>
          <p:nvPr/>
        </p:nvSpPr>
        <p:spPr>
          <a:xfrm>
            <a:off x="264073" y="2884602"/>
            <a:ext cx="848412" cy="848412"/>
          </a:xfrm>
          <a:prstGeom prst="ellipse">
            <a:avLst/>
          </a:prstGeom>
          <a:solidFill>
            <a:srgbClr val="FF5050"/>
          </a:solidFill>
          <a:ln>
            <a:solidFill>
              <a:srgbClr val="FF5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Ovale 11">
            <a:extLst>
              <a:ext uri="{FF2B5EF4-FFF2-40B4-BE49-F238E27FC236}">
                <a16:creationId xmlns:a16="http://schemas.microsoft.com/office/drawing/2014/main" id="{BCC80577-9411-1ED1-D570-A7191761ECC3}"/>
              </a:ext>
            </a:extLst>
          </p:cNvPr>
          <p:cNvSpPr/>
          <p:nvPr/>
        </p:nvSpPr>
        <p:spPr>
          <a:xfrm>
            <a:off x="410012" y="5491841"/>
            <a:ext cx="540000" cy="540000"/>
          </a:xfrm>
          <a:prstGeom prst="ellipse">
            <a:avLst/>
          </a:prstGeom>
          <a:solidFill>
            <a:srgbClr val="FF5050"/>
          </a:solidFill>
          <a:ln>
            <a:solidFill>
              <a:srgbClr val="FF5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Ovale 12">
            <a:extLst>
              <a:ext uri="{FF2B5EF4-FFF2-40B4-BE49-F238E27FC236}">
                <a16:creationId xmlns:a16="http://schemas.microsoft.com/office/drawing/2014/main" id="{68F365F6-7BE6-59EB-B969-1B3E43E96B76}"/>
              </a:ext>
            </a:extLst>
          </p:cNvPr>
          <p:cNvSpPr/>
          <p:nvPr/>
        </p:nvSpPr>
        <p:spPr>
          <a:xfrm>
            <a:off x="410012" y="580389"/>
            <a:ext cx="540000" cy="540000"/>
          </a:xfrm>
          <a:prstGeom prst="ellipse">
            <a:avLst/>
          </a:prstGeom>
          <a:solidFill>
            <a:srgbClr val="FF5050"/>
          </a:solidFill>
          <a:ln>
            <a:solidFill>
              <a:srgbClr val="FF5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DE2403D7-314C-ABD7-81D7-7F3123152BE5}"/>
              </a:ext>
            </a:extLst>
          </p:cNvPr>
          <p:cNvCxnSpPr>
            <a:cxnSpLocks/>
          </p:cNvCxnSpPr>
          <p:nvPr/>
        </p:nvCxnSpPr>
        <p:spPr>
          <a:xfrm>
            <a:off x="688279" y="0"/>
            <a:ext cx="0" cy="6939023"/>
          </a:xfrm>
          <a:prstGeom prst="line">
            <a:avLst/>
          </a:prstGeom>
          <a:ln w="38100">
            <a:solidFill>
              <a:srgbClr val="FF5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ttangolo 2">
            <a:extLst>
              <a:ext uri="{FF2B5EF4-FFF2-40B4-BE49-F238E27FC236}">
                <a16:creationId xmlns:a16="http://schemas.microsoft.com/office/drawing/2014/main" id="{3B10CF73-1DD5-E017-901E-00A110127228}"/>
              </a:ext>
            </a:extLst>
          </p:cNvPr>
          <p:cNvSpPr/>
          <p:nvPr/>
        </p:nvSpPr>
        <p:spPr>
          <a:xfrm>
            <a:off x="1390764" y="568285"/>
            <a:ext cx="5222923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it-IT" sz="2800" b="1">
                <a:ln w="0"/>
                <a:solidFill>
                  <a:schemeClr val="bg2">
                    <a:lumMod val="50000"/>
                  </a:schemeClr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Local </a:t>
            </a:r>
            <a:r>
              <a:rPr lang="it-IT" sz="2800" b="1" err="1">
                <a:ln w="0"/>
                <a:solidFill>
                  <a:schemeClr val="bg2">
                    <a:lumMod val="50000"/>
                  </a:schemeClr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Binary</a:t>
            </a:r>
            <a:r>
              <a:rPr lang="it-IT" sz="2800" b="1">
                <a:ln w="0"/>
                <a:solidFill>
                  <a:schemeClr val="bg2">
                    <a:lumMod val="50000"/>
                  </a:schemeClr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 Pattern </a:t>
            </a:r>
            <a:r>
              <a:rPr lang="it-IT" sz="2800" b="1" err="1">
                <a:ln w="0"/>
                <a:solidFill>
                  <a:schemeClr val="bg2">
                    <a:lumMod val="50000"/>
                  </a:schemeClr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Histogram</a:t>
            </a:r>
            <a:endParaRPr lang="it-IT" sz="2800" b="1">
              <a:ln w="0"/>
              <a:solidFill>
                <a:schemeClr val="bg2">
                  <a:lumMod val="50000"/>
                </a:schemeClr>
              </a:solidFill>
              <a:latin typeface="Inter" panose="02000503000000020004" pitchFamily="50" charset="0"/>
              <a:ea typeface="Inter" panose="02000503000000020004" pitchFamily="50" charset="0"/>
              <a:cs typeface="Inter" panose="02000503000000020004" pitchFamily="50" charset="0"/>
            </a:endParaRP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B4FD715B-2E22-6F9A-8658-02802A682D73}"/>
              </a:ext>
            </a:extLst>
          </p:cNvPr>
          <p:cNvSpPr/>
          <p:nvPr/>
        </p:nvSpPr>
        <p:spPr>
          <a:xfrm>
            <a:off x="1390752" y="2585533"/>
            <a:ext cx="5222917" cy="14465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it-IT" sz="4400" b="1">
                <a:ln w="0"/>
                <a:solidFill>
                  <a:schemeClr val="tx1">
                    <a:lumMod val="95000"/>
                    <a:lumOff val="5000"/>
                  </a:schemeClr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Addestramento del modello</a:t>
            </a: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AB529CD1-7C47-8048-1A08-DDE61AAFF037}"/>
              </a:ext>
            </a:extLst>
          </p:cNvPr>
          <p:cNvSpPr/>
          <p:nvPr/>
        </p:nvSpPr>
        <p:spPr>
          <a:xfrm>
            <a:off x="1390752" y="5500231"/>
            <a:ext cx="5222923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it-IT" sz="2800" b="1">
                <a:ln w="0"/>
                <a:solidFill>
                  <a:schemeClr val="bg2">
                    <a:lumMod val="50000"/>
                  </a:schemeClr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Riconoscimento</a:t>
            </a:r>
          </a:p>
        </p:txBody>
      </p:sp>
    </p:spTree>
    <p:extLst>
      <p:ext uri="{BB962C8B-B14F-4D97-AF65-F5344CB8AC3E}">
        <p14:creationId xmlns:p14="http://schemas.microsoft.com/office/powerpoint/2010/main" val="8297855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vale 10">
            <a:extLst>
              <a:ext uri="{FF2B5EF4-FFF2-40B4-BE49-F238E27FC236}">
                <a16:creationId xmlns:a16="http://schemas.microsoft.com/office/drawing/2014/main" id="{F4997186-15E2-CBF7-FEC6-551E7F868F5E}"/>
              </a:ext>
            </a:extLst>
          </p:cNvPr>
          <p:cNvSpPr/>
          <p:nvPr/>
        </p:nvSpPr>
        <p:spPr>
          <a:xfrm>
            <a:off x="264073" y="2884602"/>
            <a:ext cx="848412" cy="848412"/>
          </a:xfrm>
          <a:prstGeom prst="ellipse">
            <a:avLst/>
          </a:prstGeom>
          <a:solidFill>
            <a:srgbClr val="FF5050"/>
          </a:solidFill>
          <a:ln>
            <a:solidFill>
              <a:srgbClr val="FF5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Ovale 11">
            <a:extLst>
              <a:ext uri="{FF2B5EF4-FFF2-40B4-BE49-F238E27FC236}">
                <a16:creationId xmlns:a16="http://schemas.microsoft.com/office/drawing/2014/main" id="{BCC80577-9411-1ED1-D570-A7191761ECC3}"/>
              </a:ext>
            </a:extLst>
          </p:cNvPr>
          <p:cNvSpPr/>
          <p:nvPr/>
        </p:nvSpPr>
        <p:spPr>
          <a:xfrm>
            <a:off x="410012" y="5491841"/>
            <a:ext cx="540000" cy="540000"/>
          </a:xfrm>
          <a:prstGeom prst="ellipse">
            <a:avLst/>
          </a:prstGeom>
          <a:solidFill>
            <a:srgbClr val="FF5050"/>
          </a:solidFill>
          <a:ln>
            <a:solidFill>
              <a:srgbClr val="FF5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Ovale 12">
            <a:extLst>
              <a:ext uri="{FF2B5EF4-FFF2-40B4-BE49-F238E27FC236}">
                <a16:creationId xmlns:a16="http://schemas.microsoft.com/office/drawing/2014/main" id="{68F365F6-7BE6-59EB-B969-1B3E43E96B76}"/>
              </a:ext>
            </a:extLst>
          </p:cNvPr>
          <p:cNvSpPr/>
          <p:nvPr/>
        </p:nvSpPr>
        <p:spPr>
          <a:xfrm>
            <a:off x="410012" y="580389"/>
            <a:ext cx="540000" cy="540000"/>
          </a:xfrm>
          <a:prstGeom prst="ellipse">
            <a:avLst/>
          </a:prstGeom>
          <a:solidFill>
            <a:srgbClr val="FF5050"/>
          </a:solidFill>
          <a:ln>
            <a:solidFill>
              <a:srgbClr val="FF5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DE2403D7-314C-ABD7-81D7-7F3123152BE5}"/>
              </a:ext>
            </a:extLst>
          </p:cNvPr>
          <p:cNvCxnSpPr>
            <a:cxnSpLocks/>
          </p:cNvCxnSpPr>
          <p:nvPr/>
        </p:nvCxnSpPr>
        <p:spPr>
          <a:xfrm>
            <a:off x="688279" y="0"/>
            <a:ext cx="0" cy="6939023"/>
          </a:xfrm>
          <a:prstGeom prst="line">
            <a:avLst/>
          </a:prstGeom>
          <a:ln w="38100">
            <a:solidFill>
              <a:srgbClr val="FF5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ttangolo 2">
            <a:extLst>
              <a:ext uri="{FF2B5EF4-FFF2-40B4-BE49-F238E27FC236}">
                <a16:creationId xmlns:a16="http://schemas.microsoft.com/office/drawing/2014/main" id="{3B10CF73-1DD5-E017-901E-00A110127228}"/>
              </a:ext>
            </a:extLst>
          </p:cNvPr>
          <p:cNvSpPr/>
          <p:nvPr/>
        </p:nvSpPr>
        <p:spPr>
          <a:xfrm>
            <a:off x="1390764" y="568285"/>
            <a:ext cx="5222923" cy="52322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it-IT" sz="2800" b="1">
                <a:ln w="0"/>
                <a:solidFill>
                  <a:schemeClr val="bg2">
                    <a:lumMod val="50000"/>
                  </a:schemeClr>
                </a:solidFill>
                <a:latin typeface="Inter"/>
                <a:ea typeface="Inter" panose="02000503000000020004" pitchFamily="50" charset="0"/>
                <a:cs typeface="Inter" panose="02000503000000020004" pitchFamily="50" charset="0"/>
              </a:rPr>
              <a:t>Addestramento del modello</a:t>
            </a: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B4FD715B-2E22-6F9A-8658-02802A682D73}"/>
              </a:ext>
            </a:extLst>
          </p:cNvPr>
          <p:cNvSpPr/>
          <p:nvPr/>
        </p:nvSpPr>
        <p:spPr>
          <a:xfrm>
            <a:off x="1390752" y="2917227"/>
            <a:ext cx="5222917" cy="76944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it-IT" sz="4400" b="1">
                <a:ln w="0"/>
                <a:solidFill>
                  <a:schemeClr val="tx1">
                    <a:lumMod val="95000"/>
                    <a:lumOff val="5000"/>
                  </a:schemeClr>
                </a:solidFill>
                <a:latin typeface="Inter"/>
                <a:ea typeface="Inter" panose="02000503000000020004" pitchFamily="50" charset="0"/>
                <a:cs typeface="Inter" panose="02000503000000020004" pitchFamily="50" charset="0"/>
              </a:rPr>
              <a:t>Riconoscimento</a:t>
            </a:r>
            <a:endParaRPr lang="it-IT" sz="4400" b="1">
              <a:ln w="0"/>
              <a:solidFill>
                <a:schemeClr val="tx1">
                  <a:lumMod val="95000"/>
                  <a:lumOff val="5000"/>
                </a:schemeClr>
              </a:solidFill>
              <a:latin typeface="Inter" panose="02000503000000020004" pitchFamily="50" charset="0"/>
              <a:ea typeface="Inter" panose="02000503000000020004" pitchFamily="50" charset="0"/>
              <a:cs typeface="Inter" panose="02000503000000020004" pitchFamily="50" charset="0"/>
            </a:endParaRP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AB529CD1-7C47-8048-1A08-DDE61AAFF037}"/>
              </a:ext>
            </a:extLst>
          </p:cNvPr>
          <p:cNvSpPr/>
          <p:nvPr/>
        </p:nvSpPr>
        <p:spPr>
          <a:xfrm>
            <a:off x="1390752" y="5500231"/>
            <a:ext cx="5222923" cy="95410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it-IT" sz="2800" b="1" dirty="0">
                <a:ln w="0"/>
                <a:solidFill>
                  <a:schemeClr val="bg2">
                    <a:lumMod val="50000"/>
                  </a:schemeClr>
                </a:solidFill>
                <a:latin typeface="Inter"/>
                <a:ea typeface="Inter" panose="02000503000000020004" pitchFamily="50" charset="0"/>
                <a:cs typeface="Inter" panose="02000503000000020004" pitchFamily="50" charset="0"/>
              </a:rPr>
              <a:t>Problematiche durante la fase di fase recognition</a:t>
            </a:r>
            <a:endParaRPr lang="it-IT" sz="2800" b="1" dirty="0">
              <a:ln w="0"/>
              <a:solidFill>
                <a:schemeClr val="bg2">
                  <a:lumMod val="50000"/>
                </a:schemeClr>
              </a:solidFill>
              <a:latin typeface="Inter" panose="02000503000000020004" pitchFamily="50" charset="0"/>
              <a:ea typeface="Inter" panose="02000503000000020004" pitchFamily="50" charset="0"/>
              <a:cs typeface="Inter" panose="02000503000000020004" pitchFamily="50" charset="0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5E9BA15A-4836-331C-2E6C-590450832C0C}"/>
              </a:ext>
            </a:extLst>
          </p:cNvPr>
          <p:cNvSpPr txBox="1"/>
          <p:nvPr/>
        </p:nvSpPr>
        <p:spPr>
          <a:xfrm>
            <a:off x="7522030" y="1859339"/>
            <a:ext cx="3981691" cy="313932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it-IT">
                <a:latin typeface="Inter"/>
                <a:ea typeface="Calibri"/>
                <a:cs typeface="Calibri"/>
              </a:rPr>
              <a:t>La parte di riconoscimento consiste nel trovare una corrispondenza tra il modello con cui è stato addestrato il nostro algoritmo e il volto in input.</a:t>
            </a:r>
          </a:p>
          <a:p>
            <a:pPr marL="285750" indent="-285750">
              <a:buFont typeface="Arial"/>
              <a:buChar char="•"/>
            </a:pPr>
            <a:r>
              <a:rPr lang="it-IT">
                <a:latin typeface="Inter"/>
                <a:ea typeface="Calibri"/>
                <a:cs typeface="Calibri"/>
              </a:rPr>
              <a:t>Non è necessario che la corrispondenza sia perfetta, solitamente c'è una </a:t>
            </a:r>
            <a:r>
              <a:rPr lang="it-IT" err="1">
                <a:latin typeface="Inter"/>
                <a:ea typeface="Calibri"/>
                <a:cs typeface="Calibri"/>
              </a:rPr>
              <a:t>treshold</a:t>
            </a:r>
            <a:r>
              <a:rPr lang="it-IT">
                <a:latin typeface="Inter"/>
                <a:ea typeface="Calibri"/>
                <a:cs typeface="Calibri"/>
              </a:rPr>
              <a:t> oltre la quale il volto in input ha un riscontro.</a:t>
            </a:r>
          </a:p>
        </p:txBody>
      </p:sp>
    </p:spTree>
    <p:extLst>
      <p:ext uri="{BB962C8B-B14F-4D97-AF65-F5344CB8AC3E}">
        <p14:creationId xmlns:p14="http://schemas.microsoft.com/office/powerpoint/2010/main" val="33327384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vale 10">
            <a:extLst>
              <a:ext uri="{FF2B5EF4-FFF2-40B4-BE49-F238E27FC236}">
                <a16:creationId xmlns:a16="http://schemas.microsoft.com/office/drawing/2014/main" id="{F4997186-15E2-CBF7-FEC6-551E7F868F5E}"/>
              </a:ext>
            </a:extLst>
          </p:cNvPr>
          <p:cNvSpPr/>
          <p:nvPr/>
        </p:nvSpPr>
        <p:spPr>
          <a:xfrm>
            <a:off x="264073" y="2884602"/>
            <a:ext cx="848412" cy="848412"/>
          </a:xfrm>
          <a:prstGeom prst="ellipse">
            <a:avLst/>
          </a:prstGeom>
          <a:solidFill>
            <a:srgbClr val="FF5050"/>
          </a:solidFill>
          <a:ln>
            <a:solidFill>
              <a:srgbClr val="FF5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Ovale 11">
            <a:extLst>
              <a:ext uri="{FF2B5EF4-FFF2-40B4-BE49-F238E27FC236}">
                <a16:creationId xmlns:a16="http://schemas.microsoft.com/office/drawing/2014/main" id="{BCC80577-9411-1ED1-D570-A7191761ECC3}"/>
              </a:ext>
            </a:extLst>
          </p:cNvPr>
          <p:cNvSpPr/>
          <p:nvPr/>
        </p:nvSpPr>
        <p:spPr>
          <a:xfrm>
            <a:off x="410012" y="5491841"/>
            <a:ext cx="540000" cy="540000"/>
          </a:xfrm>
          <a:prstGeom prst="ellipse">
            <a:avLst/>
          </a:prstGeom>
          <a:solidFill>
            <a:srgbClr val="FF5050"/>
          </a:solidFill>
          <a:ln>
            <a:solidFill>
              <a:srgbClr val="FF5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Ovale 12">
            <a:extLst>
              <a:ext uri="{FF2B5EF4-FFF2-40B4-BE49-F238E27FC236}">
                <a16:creationId xmlns:a16="http://schemas.microsoft.com/office/drawing/2014/main" id="{68F365F6-7BE6-59EB-B969-1B3E43E96B76}"/>
              </a:ext>
            </a:extLst>
          </p:cNvPr>
          <p:cNvSpPr/>
          <p:nvPr/>
        </p:nvSpPr>
        <p:spPr>
          <a:xfrm>
            <a:off x="410012" y="580389"/>
            <a:ext cx="540000" cy="540000"/>
          </a:xfrm>
          <a:prstGeom prst="ellipse">
            <a:avLst/>
          </a:prstGeom>
          <a:solidFill>
            <a:srgbClr val="FF5050"/>
          </a:solidFill>
          <a:ln>
            <a:solidFill>
              <a:srgbClr val="FF5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DE2403D7-314C-ABD7-81D7-7F3123152BE5}"/>
              </a:ext>
            </a:extLst>
          </p:cNvPr>
          <p:cNvCxnSpPr>
            <a:cxnSpLocks/>
          </p:cNvCxnSpPr>
          <p:nvPr/>
        </p:nvCxnSpPr>
        <p:spPr>
          <a:xfrm>
            <a:off x="688279" y="0"/>
            <a:ext cx="0" cy="6939023"/>
          </a:xfrm>
          <a:prstGeom prst="line">
            <a:avLst/>
          </a:prstGeom>
          <a:ln w="38100">
            <a:solidFill>
              <a:srgbClr val="FF5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ttangolo 2">
            <a:extLst>
              <a:ext uri="{FF2B5EF4-FFF2-40B4-BE49-F238E27FC236}">
                <a16:creationId xmlns:a16="http://schemas.microsoft.com/office/drawing/2014/main" id="{3B10CF73-1DD5-E017-901E-00A110127228}"/>
              </a:ext>
            </a:extLst>
          </p:cNvPr>
          <p:cNvSpPr/>
          <p:nvPr/>
        </p:nvSpPr>
        <p:spPr>
          <a:xfrm>
            <a:off x="1390764" y="568285"/>
            <a:ext cx="5222923" cy="52322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it-IT" sz="2800" b="1">
                <a:ln w="0"/>
                <a:solidFill>
                  <a:schemeClr val="bg2">
                    <a:lumMod val="50000"/>
                  </a:schemeClr>
                </a:solidFill>
                <a:latin typeface="Inter"/>
                <a:ea typeface="Inter" panose="02000503000000020004" pitchFamily="50" charset="0"/>
                <a:cs typeface="Inter" panose="02000503000000020004" pitchFamily="50" charset="0"/>
              </a:rPr>
              <a:t>Addestramento del modello</a:t>
            </a: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B4FD715B-2E22-6F9A-8658-02802A682D73}"/>
              </a:ext>
            </a:extLst>
          </p:cNvPr>
          <p:cNvSpPr/>
          <p:nvPr/>
        </p:nvSpPr>
        <p:spPr>
          <a:xfrm>
            <a:off x="1390752" y="2917227"/>
            <a:ext cx="5222917" cy="76944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it-IT" sz="4400" b="1">
                <a:ln w="0"/>
                <a:solidFill>
                  <a:schemeClr val="tx1">
                    <a:lumMod val="95000"/>
                    <a:lumOff val="5000"/>
                  </a:schemeClr>
                </a:solidFill>
                <a:latin typeface="Inter"/>
                <a:ea typeface="Inter" panose="02000503000000020004" pitchFamily="50" charset="0"/>
                <a:cs typeface="Inter" panose="02000503000000020004" pitchFamily="50" charset="0"/>
              </a:rPr>
              <a:t>Riconoscimento</a:t>
            </a:r>
            <a:endParaRPr lang="it-IT" sz="4400" b="1">
              <a:ln w="0"/>
              <a:solidFill>
                <a:schemeClr val="tx1">
                  <a:lumMod val="95000"/>
                  <a:lumOff val="5000"/>
                </a:schemeClr>
              </a:solidFill>
              <a:latin typeface="Inter" panose="02000503000000020004" pitchFamily="50" charset="0"/>
              <a:ea typeface="Inter" panose="02000503000000020004" pitchFamily="50" charset="0"/>
              <a:cs typeface="Inter" panose="02000503000000020004" pitchFamily="50" charset="0"/>
            </a:endParaRP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AB529CD1-7C47-8048-1A08-DDE61AAFF037}"/>
              </a:ext>
            </a:extLst>
          </p:cNvPr>
          <p:cNvSpPr/>
          <p:nvPr/>
        </p:nvSpPr>
        <p:spPr>
          <a:xfrm>
            <a:off x="1390752" y="5500231"/>
            <a:ext cx="5222923" cy="95410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it-IT" sz="2800" b="1" dirty="0">
                <a:ln w="0"/>
                <a:solidFill>
                  <a:schemeClr val="bg2">
                    <a:lumMod val="50000"/>
                  </a:schemeClr>
                </a:solidFill>
                <a:latin typeface="Inter"/>
                <a:ea typeface="Inter" panose="02000503000000020004" pitchFamily="50" charset="0"/>
                <a:cs typeface="Inter" panose="02000503000000020004" pitchFamily="50" charset="0"/>
              </a:rPr>
              <a:t>Problematiche durante la fase di fase recognition</a:t>
            </a:r>
            <a:endParaRPr lang="it-IT" sz="2800" b="1" dirty="0">
              <a:ln w="0"/>
              <a:solidFill>
                <a:schemeClr val="bg2">
                  <a:lumMod val="50000"/>
                </a:schemeClr>
              </a:solidFill>
              <a:latin typeface="Inter" panose="02000503000000020004" pitchFamily="50" charset="0"/>
              <a:ea typeface="Inter" panose="02000503000000020004" pitchFamily="50" charset="0"/>
              <a:cs typeface="Inter" panose="02000503000000020004" pitchFamily="50" charset="0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5E9BA15A-4836-331C-2E6C-590450832C0C}"/>
              </a:ext>
            </a:extLst>
          </p:cNvPr>
          <p:cNvSpPr txBox="1"/>
          <p:nvPr/>
        </p:nvSpPr>
        <p:spPr>
          <a:xfrm>
            <a:off x="7714117" y="2596430"/>
            <a:ext cx="3981691" cy="203132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it-IT" dirty="0"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Per la fase di riconoscimento viene applicato al volto in input lo stesso processo svolto nell' addestramento del modello.</a:t>
            </a:r>
          </a:p>
          <a:p>
            <a:pPr marL="285750" indent="-285750">
              <a:buFont typeface="Arial"/>
              <a:buChar char="•"/>
            </a:pPr>
            <a:r>
              <a:rPr lang="it-IT" dirty="0"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Molti algoritmi non sono perfetti, ci possono essere falsi positivi.</a:t>
            </a:r>
          </a:p>
        </p:txBody>
      </p:sp>
    </p:spTree>
    <p:extLst>
      <p:ext uri="{BB962C8B-B14F-4D97-AF65-F5344CB8AC3E}">
        <p14:creationId xmlns:p14="http://schemas.microsoft.com/office/powerpoint/2010/main" val="21584159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vale 10">
            <a:extLst>
              <a:ext uri="{FF2B5EF4-FFF2-40B4-BE49-F238E27FC236}">
                <a16:creationId xmlns:a16="http://schemas.microsoft.com/office/drawing/2014/main" id="{F4997186-15E2-CBF7-FEC6-551E7F868F5E}"/>
              </a:ext>
            </a:extLst>
          </p:cNvPr>
          <p:cNvSpPr/>
          <p:nvPr/>
        </p:nvSpPr>
        <p:spPr>
          <a:xfrm>
            <a:off x="264073" y="2884602"/>
            <a:ext cx="848412" cy="848412"/>
          </a:xfrm>
          <a:prstGeom prst="ellipse">
            <a:avLst/>
          </a:prstGeom>
          <a:solidFill>
            <a:srgbClr val="FF5050"/>
          </a:solidFill>
          <a:ln>
            <a:solidFill>
              <a:srgbClr val="FF5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Ovale 11">
            <a:extLst>
              <a:ext uri="{FF2B5EF4-FFF2-40B4-BE49-F238E27FC236}">
                <a16:creationId xmlns:a16="http://schemas.microsoft.com/office/drawing/2014/main" id="{BCC80577-9411-1ED1-D570-A7191761ECC3}"/>
              </a:ext>
            </a:extLst>
          </p:cNvPr>
          <p:cNvSpPr/>
          <p:nvPr/>
        </p:nvSpPr>
        <p:spPr>
          <a:xfrm>
            <a:off x="410012" y="5491841"/>
            <a:ext cx="540000" cy="540000"/>
          </a:xfrm>
          <a:prstGeom prst="ellipse">
            <a:avLst/>
          </a:prstGeom>
          <a:solidFill>
            <a:srgbClr val="FF5050"/>
          </a:solidFill>
          <a:ln>
            <a:solidFill>
              <a:srgbClr val="FF5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Ovale 12">
            <a:extLst>
              <a:ext uri="{FF2B5EF4-FFF2-40B4-BE49-F238E27FC236}">
                <a16:creationId xmlns:a16="http://schemas.microsoft.com/office/drawing/2014/main" id="{68F365F6-7BE6-59EB-B969-1B3E43E96B76}"/>
              </a:ext>
            </a:extLst>
          </p:cNvPr>
          <p:cNvSpPr/>
          <p:nvPr/>
        </p:nvSpPr>
        <p:spPr>
          <a:xfrm>
            <a:off x="410012" y="580389"/>
            <a:ext cx="540000" cy="540000"/>
          </a:xfrm>
          <a:prstGeom prst="ellipse">
            <a:avLst/>
          </a:prstGeom>
          <a:solidFill>
            <a:srgbClr val="FF5050"/>
          </a:solidFill>
          <a:ln>
            <a:solidFill>
              <a:srgbClr val="FF5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DE2403D7-314C-ABD7-81D7-7F3123152BE5}"/>
              </a:ext>
            </a:extLst>
          </p:cNvPr>
          <p:cNvCxnSpPr>
            <a:cxnSpLocks/>
          </p:cNvCxnSpPr>
          <p:nvPr/>
        </p:nvCxnSpPr>
        <p:spPr>
          <a:xfrm>
            <a:off x="688279" y="0"/>
            <a:ext cx="0" cy="6939023"/>
          </a:xfrm>
          <a:prstGeom prst="line">
            <a:avLst/>
          </a:prstGeom>
          <a:ln w="38100">
            <a:solidFill>
              <a:srgbClr val="FF5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ttangolo 2">
            <a:extLst>
              <a:ext uri="{FF2B5EF4-FFF2-40B4-BE49-F238E27FC236}">
                <a16:creationId xmlns:a16="http://schemas.microsoft.com/office/drawing/2014/main" id="{3B10CF73-1DD5-E017-901E-00A110127228}"/>
              </a:ext>
            </a:extLst>
          </p:cNvPr>
          <p:cNvSpPr/>
          <p:nvPr/>
        </p:nvSpPr>
        <p:spPr>
          <a:xfrm>
            <a:off x="1390764" y="568285"/>
            <a:ext cx="5222923" cy="52322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it-IT" sz="2800" b="1">
                <a:ln w="0"/>
                <a:solidFill>
                  <a:schemeClr val="bg2">
                    <a:lumMod val="50000"/>
                  </a:schemeClr>
                </a:solidFill>
                <a:latin typeface="Inter"/>
                <a:ea typeface="Inter" panose="02000503000000020004" pitchFamily="50" charset="0"/>
                <a:cs typeface="Inter" panose="02000503000000020004" pitchFamily="50" charset="0"/>
              </a:rPr>
              <a:t>Addestramento del modello</a:t>
            </a: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B4FD715B-2E22-6F9A-8658-02802A682D73}"/>
              </a:ext>
            </a:extLst>
          </p:cNvPr>
          <p:cNvSpPr/>
          <p:nvPr/>
        </p:nvSpPr>
        <p:spPr>
          <a:xfrm>
            <a:off x="1390752" y="2917227"/>
            <a:ext cx="5222917" cy="76944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it-IT" sz="4400" b="1">
                <a:ln w="0"/>
                <a:solidFill>
                  <a:schemeClr val="tx1">
                    <a:lumMod val="95000"/>
                    <a:lumOff val="5000"/>
                  </a:schemeClr>
                </a:solidFill>
                <a:latin typeface="Inter"/>
                <a:ea typeface="Inter" panose="02000503000000020004" pitchFamily="50" charset="0"/>
                <a:cs typeface="Inter" panose="02000503000000020004" pitchFamily="50" charset="0"/>
              </a:rPr>
              <a:t>Riconoscimento</a:t>
            </a:r>
            <a:endParaRPr lang="it-IT" sz="4400" b="1">
              <a:ln w="0"/>
              <a:solidFill>
                <a:schemeClr val="tx1">
                  <a:lumMod val="95000"/>
                  <a:lumOff val="5000"/>
                </a:schemeClr>
              </a:solidFill>
              <a:latin typeface="Inter" panose="02000503000000020004" pitchFamily="50" charset="0"/>
              <a:ea typeface="Inter" panose="02000503000000020004" pitchFamily="50" charset="0"/>
              <a:cs typeface="Inter" panose="02000503000000020004" pitchFamily="50" charset="0"/>
            </a:endParaRP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AB529CD1-7C47-8048-1A08-DDE61AAFF037}"/>
              </a:ext>
            </a:extLst>
          </p:cNvPr>
          <p:cNvSpPr/>
          <p:nvPr/>
        </p:nvSpPr>
        <p:spPr>
          <a:xfrm>
            <a:off x="1390752" y="5500231"/>
            <a:ext cx="5222923" cy="95410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it-IT" sz="2800" b="1" dirty="0">
                <a:ln w="0"/>
                <a:solidFill>
                  <a:schemeClr val="bg2">
                    <a:lumMod val="50000"/>
                  </a:schemeClr>
                </a:solidFill>
                <a:latin typeface="Inter"/>
                <a:ea typeface="Inter" panose="02000503000000020004" pitchFamily="50" charset="0"/>
                <a:cs typeface="Inter" panose="02000503000000020004" pitchFamily="50" charset="0"/>
              </a:rPr>
              <a:t>Problematiche durante la fase di fase recognition</a:t>
            </a:r>
            <a:endParaRPr lang="it-IT" sz="2800" b="1" dirty="0">
              <a:ln w="0"/>
              <a:solidFill>
                <a:schemeClr val="bg2">
                  <a:lumMod val="50000"/>
                </a:schemeClr>
              </a:solidFill>
              <a:latin typeface="Inter" panose="02000503000000020004" pitchFamily="50" charset="0"/>
              <a:ea typeface="Inter" panose="02000503000000020004" pitchFamily="50" charset="0"/>
              <a:cs typeface="Inter" panose="02000503000000020004" pitchFamily="50" charset="0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5E9BA15A-4836-331C-2E6C-590450832C0C}"/>
              </a:ext>
            </a:extLst>
          </p:cNvPr>
          <p:cNvSpPr txBox="1"/>
          <p:nvPr/>
        </p:nvSpPr>
        <p:spPr>
          <a:xfrm>
            <a:off x="7732046" y="2533677"/>
            <a:ext cx="3981691" cy="313932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it-IT" dirty="0"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La fase di riconoscimento nel LBPH è molto semplice, basta confrontare gli istogrammi del modello che abbiamo addestrato con quelli dell' immagine in input. Verrà poi scelto il miglior candidato.</a:t>
            </a:r>
          </a:p>
          <a:p>
            <a:endParaRPr lang="it-IT" dirty="0">
              <a:latin typeface="Inter" panose="02000503000000020004" pitchFamily="50" charset="0"/>
              <a:ea typeface="Inter" panose="02000503000000020004" pitchFamily="50" charset="0"/>
              <a:cs typeface="Inter" panose="02000503000000020004" pitchFamily="50" charset="0"/>
            </a:endParaRPr>
          </a:p>
          <a:p>
            <a:pPr marL="285750" indent="-285750">
              <a:buFont typeface="Arial"/>
              <a:buChar char="•"/>
            </a:pPr>
            <a:r>
              <a:rPr lang="it-IT" dirty="0"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Ci sono svariati metodi per confrontare istogrammi, uno di questi è la distanza euclidea.</a:t>
            </a:r>
          </a:p>
        </p:txBody>
      </p:sp>
      <p:pic>
        <p:nvPicPr>
          <p:cNvPr id="4" name="Immagine 3" descr="Immagine che contiene testo, Carattere, bianco, diagramma&#10;&#10;Descrizione generata automaticamente">
            <a:extLst>
              <a:ext uri="{FF2B5EF4-FFF2-40B4-BE49-F238E27FC236}">
                <a16:creationId xmlns:a16="http://schemas.microsoft.com/office/drawing/2014/main" id="{78C49316-C18D-A1F2-6AD0-5F96940FCC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2596" y="1306287"/>
            <a:ext cx="2651397" cy="1014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6760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vale 10">
            <a:extLst>
              <a:ext uri="{FF2B5EF4-FFF2-40B4-BE49-F238E27FC236}">
                <a16:creationId xmlns:a16="http://schemas.microsoft.com/office/drawing/2014/main" id="{F4997186-15E2-CBF7-FEC6-551E7F868F5E}"/>
              </a:ext>
            </a:extLst>
          </p:cNvPr>
          <p:cNvSpPr/>
          <p:nvPr/>
        </p:nvSpPr>
        <p:spPr>
          <a:xfrm>
            <a:off x="264073" y="2884602"/>
            <a:ext cx="848412" cy="848412"/>
          </a:xfrm>
          <a:prstGeom prst="ellipse">
            <a:avLst/>
          </a:prstGeom>
          <a:solidFill>
            <a:srgbClr val="CC0066"/>
          </a:solidFill>
          <a:ln>
            <a:solidFill>
              <a:srgbClr val="CC00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Ovale 11">
            <a:extLst>
              <a:ext uri="{FF2B5EF4-FFF2-40B4-BE49-F238E27FC236}">
                <a16:creationId xmlns:a16="http://schemas.microsoft.com/office/drawing/2014/main" id="{BCC80577-9411-1ED1-D570-A7191761ECC3}"/>
              </a:ext>
            </a:extLst>
          </p:cNvPr>
          <p:cNvSpPr/>
          <p:nvPr/>
        </p:nvSpPr>
        <p:spPr>
          <a:xfrm>
            <a:off x="410012" y="5491841"/>
            <a:ext cx="540000" cy="540000"/>
          </a:xfrm>
          <a:prstGeom prst="ellipse">
            <a:avLst/>
          </a:prstGeom>
          <a:solidFill>
            <a:srgbClr val="CC0066"/>
          </a:solidFill>
          <a:ln>
            <a:solidFill>
              <a:srgbClr val="CC00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Ovale 12">
            <a:extLst>
              <a:ext uri="{FF2B5EF4-FFF2-40B4-BE49-F238E27FC236}">
                <a16:creationId xmlns:a16="http://schemas.microsoft.com/office/drawing/2014/main" id="{68F365F6-7BE6-59EB-B969-1B3E43E96B76}"/>
              </a:ext>
            </a:extLst>
          </p:cNvPr>
          <p:cNvSpPr/>
          <p:nvPr/>
        </p:nvSpPr>
        <p:spPr>
          <a:xfrm>
            <a:off x="410012" y="580389"/>
            <a:ext cx="540000" cy="540000"/>
          </a:xfrm>
          <a:prstGeom prst="ellipse">
            <a:avLst/>
          </a:prstGeom>
          <a:solidFill>
            <a:srgbClr val="CC0066"/>
          </a:solidFill>
          <a:ln>
            <a:solidFill>
              <a:srgbClr val="CC00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DE2403D7-314C-ABD7-81D7-7F3123152BE5}"/>
              </a:ext>
            </a:extLst>
          </p:cNvPr>
          <p:cNvCxnSpPr>
            <a:cxnSpLocks/>
          </p:cNvCxnSpPr>
          <p:nvPr/>
        </p:nvCxnSpPr>
        <p:spPr>
          <a:xfrm>
            <a:off x="688279" y="0"/>
            <a:ext cx="0" cy="6939023"/>
          </a:xfrm>
          <a:prstGeom prst="line">
            <a:avLst/>
          </a:prstGeom>
          <a:ln w="38100">
            <a:solidFill>
              <a:srgbClr val="CC00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ttangolo 2">
            <a:extLst>
              <a:ext uri="{FF2B5EF4-FFF2-40B4-BE49-F238E27FC236}">
                <a16:creationId xmlns:a16="http://schemas.microsoft.com/office/drawing/2014/main" id="{5D37D7EF-E415-28CA-B3D0-5F97D99EB931}"/>
              </a:ext>
            </a:extLst>
          </p:cNvPr>
          <p:cNvSpPr/>
          <p:nvPr/>
        </p:nvSpPr>
        <p:spPr>
          <a:xfrm>
            <a:off x="1374218" y="536514"/>
            <a:ext cx="5222923" cy="52322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it-IT" sz="2800" b="1">
                <a:ln w="0"/>
                <a:solidFill>
                  <a:schemeClr val="bg2">
                    <a:lumMod val="50000"/>
                  </a:schemeClr>
                </a:solidFill>
                <a:latin typeface="Inter"/>
                <a:ea typeface="Inter" panose="02000503000000020004" pitchFamily="50" charset="0"/>
                <a:cs typeface="Inter" panose="02000503000000020004" pitchFamily="50" charset="0"/>
              </a:rPr>
              <a:t>Riconoscimento</a:t>
            </a:r>
            <a:endParaRPr lang="it-IT" sz="2800" b="1">
              <a:ln w="0"/>
              <a:solidFill>
                <a:schemeClr val="bg2">
                  <a:lumMod val="50000"/>
                </a:schemeClr>
              </a:solidFill>
              <a:latin typeface="Inter" panose="02000503000000020004" pitchFamily="50" charset="0"/>
              <a:ea typeface="Inter" panose="02000503000000020004" pitchFamily="50" charset="0"/>
              <a:cs typeface="Inter" panose="02000503000000020004" pitchFamily="50" charset="0"/>
            </a:endParaRP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0FE8EA09-B64F-D819-0084-208717FBA97E}"/>
              </a:ext>
            </a:extLst>
          </p:cNvPr>
          <p:cNvSpPr/>
          <p:nvPr/>
        </p:nvSpPr>
        <p:spPr>
          <a:xfrm>
            <a:off x="1374212" y="2246979"/>
            <a:ext cx="5222917" cy="212365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it-IT" sz="4400" b="1">
                <a:ln w="0"/>
                <a:solidFill>
                  <a:schemeClr val="tx1">
                    <a:lumMod val="95000"/>
                    <a:lumOff val="5000"/>
                  </a:schemeClr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Problematiche durante la fase di face recognition</a:t>
            </a: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745BDAE4-318B-40BF-B331-69ED04514515}"/>
              </a:ext>
            </a:extLst>
          </p:cNvPr>
          <p:cNvSpPr/>
          <p:nvPr/>
        </p:nvSpPr>
        <p:spPr>
          <a:xfrm>
            <a:off x="1374212" y="5557882"/>
            <a:ext cx="5222923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it-IT" sz="2800" b="1">
                <a:ln w="0"/>
                <a:solidFill>
                  <a:schemeClr val="bg2">
                    <a:lumMod val="50000"/>
                  </a:schemeClr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Problemi tecnici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887AD27E-2A03-C280-AFEC-E9B3BE73A5B0}"/>
              </a:ext>
            </a:extLst>
          </p:cNvPr>
          <p:cNvSpPr txBox="1"/>
          <p:nvPr/>
        </p:nvSpPr>
        <p:spPr>
          <a:xfrm>
            <a:off x="7283061" y="2708643"/>
            <a:ext cx="3981691" cy="147732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spcBef>
                <a:spcPts val="600"/>
              </a:spcBef>
              <a:buFont typeface="Arial"/>
              <a:buChar char="•"/>
            </a:pPr>
            <a:r>
              <a:rPr lang="it-IT"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Ci sono diversi tipi di problematiche: problemi tecnici, problemi di addestramento dell’algoritmo e problemi di sicurezza (spoofing facciale).</a:t>
            </a:r>
          </a:p>
        </p:txBody>
      </p:sp>
    </p:spTree>
    <p:extLst>
      <p:ext uri="{BB962C8B-B14F-4D97-AF65-F5344CB8AC3E}">
        <p14:creationId xmlns:p14="http://schemas.microsoft.com/office/powerpoint/2010/main" val="6549320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e 4">
            <a:extLst>
              <a:ext uri="{FF2B5EF4-FFF2-40B4-BE49-F238E27FC236}">
                <a16:creationId xmlns:a16="http://schemas.microsoft.com/office/drawing/2014/main" id="{B65BFF6C-2F84-E378-B725-8FC32B22039D}"/>
              </a:ext>
            </a:extLst>
          </p:cNvPr>
          <p:cNvSpPr/>
          <p:nvPr/>
        </p:nvSpPr>
        <p:spPr>
          <a:xfrm>
            <a:off x="264073" y="2884602"/>
            <a:ext cx="848412" cy="848412"/>
          </a:xfrm>
          <a:prstGeom prst="ellips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A9971F71-FD60-7BB8-AFDA-9AD6E50C29B7}"/>
              </a:ext>
            </a:extLst>
          </p:cNvPr>
          <p:cNvSpPr/>
          <p:nvPr/>
        </p:nvSpPr>
        <p:spPr>
          <a:xfrm>
            <a:off x="1382485" y="2246979"/>
            <a:ext cx="4644220" cy="212365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it-IT" sz="4400" b="1" cap="none" spc="0">
                <a:ln w="0"/>
                <a:solidFill>
                  <a:schemeClr val="tx1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Cos’è </a:t>
            </a:r>
            <a:r>
              <a:rPr lang="it-IT" sz="4400" b="1">
                <a:ln w="0"/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il </a:t>
            </a:r>
          </a:p>
          <a:p>
            <a:r>
              <a:rPr lang="it-IT" sz="4400" b="1">
                <a:ln w="0"/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riconoscimento </a:t>
            </a:r>
          </a:p>
          <a:p>
            <a:r>
              <a:rPr lang="it-IT" sz="4400" b="1">
                <a:ln w="0"/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facciale?</a:t>
            </a:r>
            <a:endParaRPr lang="it-IT" sz="4400" b="1" cap="none" spc="0">
              <a:ln w="0"/>
              <a:solidFill>
                <a:schemeClr val="tx1"/>
              </a:solidFill>
              <a:latin typeface="Inter" panose="02000503000000020004" pitchFamily="50" charset="0"/>
              <a:ea typeface="Inter" panose="02000503000000020004" pitchFamily="50" charset="0"/>
              <a:cs typeface="Inter" panose="02000503000000020004" pitchFamily="50" charset="0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77069133-4EB2-A102-D728-8370FF5B3BEA}"/>
              </a:ext>
            </a:extLst>
          </p:cNvPr>
          <p:cNvSpPr txBox="1"/>
          <p:nvPr/>
        </p:nvSpPr>
        <p:spPr>
          <a:xfrm>
            <a:off x="7794056" y="4312845"/>
            <a:ext cx="3723595" cy="230832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it-IT" dirty="0"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Il riconoscimento facciale è un metodo che consente di identificare o confermare l'identità di una persona a partire dal suo viso. </a:t>
            </a:r>
          </a:p>
          <a:p>
            <a:pPr marL="285750" indent="-285750">
              <a:buFont typeface="Arial"/>
              <a:buChar char="•"/>
            </a:pPr>
            <a:endParaRPr lang="it-IT" dirty="0">
              <a:latin typeface="Inter" panose="02000503000000020004" pitchFamily="50" charset="0"/>
              <a:ea typeface="Inter" panose="02000503000000020004" pitchFamily="50" charset="0"/>
              <a:cs typeface="Inter" panose="02000503000000020004" pitchFamily="50" charset="0"/>
            </a:endParaRPr>
          </a:p>
          <a:p>
            <a:pPr marL="285750" indent="-285750">
              <a:buFont typeface="Arial"/>
              <a:buChar char="•"/>
            </a:pPr>
            <a:endParaRPr lang="it-IT" dirty="0">
              <a:latin typeface="Inter" panose="02000503000000020004" pitchFamily="50" charset="0"/>
              <a:ea typeface="Inter" panose="02000503000000020004" pitchFamily="50" charset="0"/>
              <a:cs typeface="Inter" panose="02000503000000020004" pitchFamily="50" charset="0"/>
            </a:endParaRPr>
          </a:p>
          <a:p>
            <a:pPr marL="285750" indent="-285750">
              <a:buFont typeface="Arial"/>
              <a:buChar char="•"/>
            </a:pPr>
            <a:endParaRPr lang="it-IT" dirty="0">
              <a:latin typeface="Inter" panose="02000503000000020004" pitchFamily="50" charset="0"/>
              <a:ea typeface="Inter" panose="02000503000000020004" pitchFamily="50" charset="0"/>
              <a:cs typeface="Inter" panose="02000503000000020004" pitchFamily="50" charset="0"/>
            </a:endParaRPr>
          </a:p>
        </p:txBody>
      </p:sp>
      <p:sp>
        <p:nvSpPr>
          <p:cNvPr id="8" name="Ovale 7">
            <a:extLst>
              <a:ext uri="{FF2B5EF4-FFF2-40B4-BE49-F238E27FC236}">
                <a16:creationId xmlns:a16="http://schemas.microsoft.com/office/drawing/2014/main" id="{DCAFD2D2-18A6-45EE-2A9E-5FBD02B69E85}"/>
              </a:ext>
            </a:extLst>
          </p:cNvPr>
          <p:cNvSpPr/>
          <p:nvPr/>
        </p:nvSpPr>
        <p:spPr>
          <a:xfrm>
            <a:off x="410012" y="5491841"/>
            <a:ext cx="540000" cy="540000"/>
          </a:xfrm>
          <a:prstGeom prst="ellips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0AA80426-9BA4-2A5A-2579-90D41C7D703E}"/>
              </a:ext>
            </a:extLst>
          </p:cNvPr>
          <p:cNvSpPr/>
          <p:nvPr/>
        </p:nvSpPr>
        <p:spPr>
          <a:xfrm>
            <a:off x="950012" y="5531008"/>
            <a:ext cx="3502030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it-IT" sz="2400" b="1" cap="none" spc="0">
                <a:ln w="0"/>
                <a:solidFill>
                  <a:schemeClr val="bg2">
                    <a:lumMod val="50000"/>
                  </a:schemeClr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Come funziona?</a:t>
            </a:r>
            <a:endParaRPr lang="it-IT" sz="4800" b="1" cap="none" spc="0">
              <a:ln w="0"/>
              <a:solidFill>
                <a:schemeClr val="bg2">
                  <a:lumMod val="50000"/>
                </a:schemeClr>
              </a:solidFill>
              <a:latin typeface="Inter" panose="02000503000000020004" pitchFamily="50" charset="0"/>
              <a:ea typeface="Inter" panose="02000503000000020004" pitchFamily="50" charset="0"/>
              <a:cs typeface="Inter" panose="02000503000000020004" pitchFamily="50" charset="0"/>
            </a:endParaRPr>
          </a:p>
        </p:txBody>
      </p:sp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92A32C4A-D65E-2698-63DF-74E10F2955B3}"/>
              </a:ext>
            </a:extLst>
          </p:cNvPr>
          <p:cNvCxnSpPr>
            <a:cxnSpLocks/>
          </p:cNvCxnSpPr>
          <p:nvPr/>
        </p:nvCxnSpPr>
        <p:spPr>
          <a:xfrm>
            <a:off x="688279" y="0"/>
            <a:ext cx="0" cy="6939023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Immagine 1" descr="Cos'è il riconoscimento facciale e come funziona?">
            <a:extLst>
              <a:ext uri="{FF2B5EF4-FFF2-40B4-BE49-F238E27FC236}">
                <a16:creationId xmlns:a16="http://schemas.microsoft.com/office/drawing/2014/main" id="{F622105A-8DBC-73AC-8606-FBD2FC3B89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6142" y="1444896"/>
            <a:ext cx="3714134" cy="2481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4449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vale 10">
            <a:extLst>
              <a:ext uri="{FF2B5EF4-FFF2-40B4-BE49-F238E27FC236}">
                <a16:creationId xmlns:a16="http://schemas.microsoft.com/office/drawing/2014/main" id="{F4997186-15E2-CBF7-FEC6-551E7F868F5E}"/>
              </a:ext>
            </a:extLst>
          </p:cNvPr>
          <p:cNvSpPr/>
          <p:nvPr/>
        </p:nvSpPr>
        <p:spPr>
          <a:xfrm>
            <a:off x="264073" y="2884602"/>
            <a:ext cx="848412" cy="848412"/>
          </a:xfrm>
          <a:prstGeom prst="ellipse">
            <a:avLst/>
          </a:prstGeom>
          <a:solidFill>
            <a:srgbClr val="CC0066"/>
          </a:solidFill>
          <a:ln>
            <a:solidFill>
              <a:srgbClr val="CC00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Ovale 11">
            <a:extLst>
              <a:ext uri="{FF2B5EF4-FFF2-40B4-BE49-F238E27FC236}">
                <a16:creationId xmlns:a16="http://schemas.microsoft.com/office/drawing/2014/main" id="{BCC80577-9411-1ED1-D570-A7191761ECC3}"/>
              </a:ext>
            </a:extLst>
          </p:cNvPr>
          <p:cNvSpPr/>
          <p:nvPr/>
        </p:nvSpPr>
        <p:spPr>
          <a:xfrm>
            <a:off x="410012" y="5491841"/>
            <a:ext cx="540000" cy="540000"/>
          </a:xfrm>
          <a:prstGeom prst="ellipse">
            <a:avLst/>
          </a:prstGeom>
          <a:solidFill>
            <a:srgbClr val="CC0066"/>
          </a:solidFill>
          <a:ln>
            <a:solidFill>
              <a:srgbClr val="CC00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Ovale 12">
            <a:extLst>
              <a:ext uri="{FF2B5EF4-FFF2-40B4-BE49-F238E27FC236}">
                <a16:creationId xmlns:a16="http://schemas.microsoft.com/office/drawing/2014/main" id="{68F365F6-7BE6-59EB-B969-1B3E43E96B76}"/>
              </a:ext>
            </a:extLst>
          </p:cNvPr>
          <p:cNvSpPr/>
          <p:nvPr/>
        </p:nvSpPr>
        <p:spPr>
          <a:xfrm>
            <a:off x="410012" y="580389"/>
            <a:ext cx="540000" cy="540000"/>
          </a:xfrm>
          <a:prstGeom prst="ellipse">
            <a:avLst/>
          </a:prstGeom>
          <a:solidFill>
            <a:srgbClr val="CC0066"/>
          </a:solidFill>
          <a:ln>
            <a:solidFill>
              <a:srgbClr val="CC00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DE2403D7-314C-ABD7-81D7-7F3123152BE5}"/>
              </a:ext>
            </a:extLst>
          </p:cNvPr>
          <p:cNvCxnSpPr>
            <a:cxnSpLocks/>
          </p:cNvCxnSpPr>
          <p:nvPr/>
        </p:nvCxnSpPr>
        <p:spPr>
          <a:xfrm>
            <a:off x="688279" y="0"/>
            <a:ext cx="0" cy="6939023"/>
          </a:xfrm>
          <a:prstGeom prst="line">
            <a:avLst/>
          </a:prstGeom>
          <a:ln w="38100">
            <a:solidFill>
              <a:srgbClr val="CC00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ttangolo 4">
            <a:extLst>
              <a:ext uri="{FF2B5EF4-FFF2-40B4-BE49-F238E27FC236}">
                <a16:creationId xmlns:a16="http://schemas.microsoft.com/office/drawing/2014/main" id="{0FE8EA09-B64F-D819-0084-208717FBA97E}"/>
              </a:ext>
            </a:extLst>
          </p:cNvPr>
          <p:cNvSpPr/>
          <p:nvPr/>
        </p:nvSpPr>
        <p:spPr>
          <a:xfrm>
            <a:off x="1374212" y="373335"/>
            <a:ext cx="5222917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it-IT" sz="2800" b="1">
                <a:ln w="0"/>
                <a:solidFill>
                  <a:schemeClr val="bg2">
                    <a:lumMod val="50000"/>
                  </a:schemeClr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Problematiche durante la fase di face recognition</a:t>
            </a: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745BDAE4-318B-40BF-B331-69ED04514515}"/>
              </a:ext>
            </a:extLst>
          </p:cNvPr>
          <p:cNvSpPr/>
          <p:nvPr/>
        </p:nvSpPr>
        <p:spPr>
          <a:xfrm>
            <a:off x="1390752" y="2924087"/>
            <a:ext cx="5222923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it-IT" sz="4400" b="1">
                <a:ln w="0"/>
                <a:solidFill>
                  <a:schemeClr val="tx1">
                    <a:lumMod val="95000"/>
                    <a:lumOff val="5000"/>
                  </a:schemeClr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Problemi tecnici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6E15B161-AA3D-3995-70D1-A1A3EF8DB2EA}"/>
              </a:ext>
            </a:extLst>
          </p:cNvPr>
          <p:cNvSpPr/>
          <p:nvPr/>
        </p:nvSpPr>
        <p:spPr>
          <a:xfrm>
            <a:off x="1390758" y="5284787"/>
            <a:ext cx="5222917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it-IT" sz="2800" b="1" err="1">
                <a:ln w="0"/>
                <a:solidFill>
                  <a:schemeClr val="bg2">
                    <a:lumMod val="50000"/>
                  </a:schemeClr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Bias</a:t>
            </a:r>
            <a:r>
              <a:rPr lang="it-IT" sz="2800" b="1">
                <a:ln w="0"/>
                <a:solidFill>
                  <a:schemeClr val="bg2">
                    <a:lumMod val="50000"/>
                  </a:schemeClr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 e riconoscimento facciale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503DAA9D-F4CB-530B-2526-1DFECB678E44}"/>
              </a:ext>
            </a:extLst>
          </p:cNvPr>
          <p:cNvSpPr txBox="1"/>
          <p:nvPr/>
        </p:nvSpPr>
        <p:spPr>
          <a:xfrm>
            <a:off x="7037565" y="2354699"/>
            <a:ext cx="3981691" cy="190821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spcBef>
                <a:spcPts val="600"/>
              </a:spcBef>
              <a:buFont typeface="Arial"/>
              <a:buChar char="•"/>
            </a:pPr>
            <a:r>
              <a:rPr lang="it-IT"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Eterogeneità dei dispositivi </a:t>
            </a:r>
          </a:p>
          <a:p>
            <a:pPr marL="285750" indent="-285750">
              <a:spcBef>
                <a:spcPts val="600"/>
              </a:spcBef>
              <a:buFont typeface="Arial"/>
              <a:buChar char="•"/>
            </a:pPr>
            <a:r>
              <a:rPr lang="it-IT"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Qualità della fotocamera e ‘gestione della luminosità’ come elemento fondamentale</a:t>
            </a:r>
          </a:p>
          <a:p>
            <a:pPr marL="285750" indent="-285750">
              <a:spcBef>
                <a:spcPts val="600"/>
              </a:spcBef>
              <a:buFont typeface="Arial"/>
              <a:buChar char="•"/>
            </a:pPr>
            <a:r>
              <a:rPr lang="it-IT"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Sensori e tecnologie aggiuntive, come </a:t>
            </a:r>
            <a:r>
              <a:rPr lang="it-IT" err="1"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ToF</a:t>
            </a:r>
            <a:r>
              <a:rPr lang="it-IT"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 e sensori a infrarossi</a:t>
            </a:r>
          </a:p>
        </p:txBody>
      </p:sp>
    </p:spTree>
    <p:extLst>
      <p:ext uri="{BB962C8B-B14F-4D97-AF65-F5344CB8AC3E}">
        <p14:creationId xmlns:p14="http://schemas.microsoft.com/office/powerpoint/2010/main" val="3977831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vale 10">
            <a:extLst>
              <a:ext uri="{FF2B5EF4-FFF2-40B4-BE49-F238E27FC236}">
                <a16:creationId xmlns:a16="http://schemas.microsoft.com/office/drawing/2014/main" id="{F4997186-15E2-CBF7-FEC6-551E7F868F5E}"/>
              </a:ext>
            </a:extLst>
          </p:cNvPr>
          <p:cNvSpPr/>
          <p:nvPr/>
        </p:nvSpPr>
        <p:spPr>
          <a:xfrm>
            <a:off x="264073" y="2884602"/>
            <a:ext cx="848412" cy="848412"/>
          </a:xfrm>
          <a:prstGeom prst="ellipse">
            <a:avLst/>
          </a:prstGeom>
          <a:solidFill>
            <a:srgbClr val="CC0066"/>
          </a:solidFill>
          <a:ln>
            <a:solidFill>
              <a:srgbClr val="CC00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Ovale 11">
            <a:extLst>
              <a:ext uri="{FF2B5EF4-FFF2-40B4-BE49-F238E27FC236}">
                <a16:creationId xmlns:a16="http://schemas.microsoft.com/office/drawing/2014/main" id="{BCC80577-9411-1ED1-D570-A7191761ECC3}"/>
              </a:ext>
            </a:extLst>
          </p:cNvPr>
          <p:cNvSpPr/>
          <p:nvPr/>
        </p:nvSpPr>
        <p:spPr>
          <a:xfrm>
            <a:off x="410012" y="5491841"/>
            <a:ext cx="540000" cy="540000"/>
          </a:xfrm>
          <a:prstGeom prst="ellipse">
            <a:avLst/>
          </a:prstGeom>
          <a:solidFill>
            <a:srgbClr val="CC0066"/>
          </a:solidFill>
          <a:ln>
            <a:solidFill>
              <a:srgbClr val="CC00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Ovale 12">
            <a:extLst>
              <a:ext uri="{FF2B5EF4-FFF2-40B4-BE49-F238E27FC236}">
                <a16:creationId xmlns:a16="http://schemas.microsoft.com/office/drawing/2014/main" id="{68F365F6-7BE6-59EB-B969-1B3E43E96B76}"/>
              </a:ext>
            </a:extLst>
          </p:cNvPr>
          <p:cNvSpPr/>
          <p:nvPr/>
        </p:nvSpPr>
        <p:spPr>
          <a:xfrm>
            <a:off x="410012" y="580389"/>
            <a:ext cx="540000" cy="540000"/>
          </a:xfrm>
          <a:prstGeom prst="ellipse">
            <a:avLst/>
          </a:prstGeom>
          <a:solidFill>
            <a:srgbClr val="CC0066"/>
          </a:solidFill>
          <a:ln>
            <a:solidFill>
              <a:srgbClr val="CC00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DE2403D7-314C-ABD7-81D7-7F3123152BE5}"/>
              </a:ext>
            </a:extLst>
          </p:cNvPr>
          <p:cNvCxnSpPr>
            <a:cxnSpLocks/>
          </p:cNvCxnSpPr>
          <p:nvPr/>
        </p:nvCxnSpPr>
        <p:spPr>
          <a:xfrm>
            <a:off x="688279" y="0"/>
            <a:ext cx="0" cy="6939023"/>
          </a:xfrm>
          <a:prstGeom prst="line">
            <a:avLst/>
          </a:prstGeom>
          <a:ln w="38100">
            <a:solidFill>
              <a:srgbClr val="CC00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ttangolo 1">
            <a:extLst>
              <a:ext uri="{FF2B5EF4-FFF2-40B4-BE49-F238E27FC236}">
                <a16:creationId xmlns:a16="http://schemas.microsoft.com/office/drawing/2014/main" id="{745BDAE4-318B-40BF-B331-69ED04514515}"/>
              </a:ext>
            </a:extLst>
          </p:cNvPr>
          <p:cNvSpPr/>
          <p:nvPr/>
        </p:nvSpPr>
        <p:spPr>
          <a:xfrm>
            <a:off x="1374218" y="580389"/>
            <a:ext cx="5222923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it-IT" sz="2800" b="1">
                <a:ln w="0"/>
                <a:solidFill>
                  <a:schemeClr val="bg2">
                    <a:lumMod val="50000"/>
                  </a:schemeClr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Problemi tecnici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6E15B161-AA3D-3995-70D1-A1A3EF8DB2EA}"/>
              </a:ext>
            </a:extLst>
          </p:cNvPr>
          <p:cNvSpPr/>
          <p:nvPr/>
        </p:nvSpPr>
        <p:spPr>
          <a:xfrm>
            <a:off x="1390752" y="2246979"/>
            <a:ext cx="5970734" cy="212365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it-IT" sz="4400" b="1" err="1">
                <a:ln w="0"/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Bias</a:t>
            </a:r>
            <a:r>
              <a:rPr lang="it-IT" sz="4400" b="1">
                <a:ln w="0"/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 e riconoscimento facciale</a:t>
            </a: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3B10CF73-1DD5-E017-901E-00A110127228}"/>
              </a:ext>
            </a:extLst>
          </p:cNvPr>
          <p:cNvSpPr/>
          <p:nvPr/>
        </p:nvSpPr>
        <p:spPr>
          <a:xfrm>
            <a:off x="1390758" y="5510052"/>
            <a:ext cx="5222923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it-IT" sz="2800" b="1">
                <a:ln w="0"/>
                <a:solidFill>
                  <a:schemeClr val="bg2">
                    <a:lumMod val="50000"/>
                  </a:schemeClr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Disuguaglianza nei dati di addestramento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1064196E-185E-38AC-8554-4ECA50263532}"/>
              </a:ext>
            </a:extLst>
          </p:cNvPr>
          <p:cNvSpPr txBox="1"/>
          <p:nvPr/>
        </p:nvSpPr>
        <p:spPr>
          <a:xfrm>
            <a:off x="7170746" y="4013700"/>
            <a:ext cx="3981691" cy="100027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spcBef>
                <a:spcPts val="600"/>
              </a:spcBef>
              <a:buFont typeface="Arial"/>
              <a:buChar char="•"/>
            </a:pPr>
            <a:r>
              <a:rPr lang="it-IT" dirty="0" err="1"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Bias</a:t>
            </a:r>
            <a:r>
              <a:rPr lang="it-IT" dirty="0"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 di genere, </a:t>
            </a:r>
            <a:r>
              <a:rPr lang="it-IT" dirty="0" err="1"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bias</a:t>
            </a:r>
            <a:r>
              <a:rPr lang="it-IT" dirty="0"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 di età e </a:t>
            </a:r>
            <a:r>
              <a:rPr lang="it-IT" dirty="0" err="1"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bias</a:t>
            </a:r>
            <a:r>
              <a:rPr lang="it-IT" dirty="0"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 etnico.</a:t>
            </a:r>
          </a:p>
          <a:p>
            <a:pPr marL="285750" indent="-285750">
              <a:spcBef>
                <a:spcPts val="600"/>
              </a:spcBef>
              <a:buFont typeface="Arial"/>
              <a:buChar char="•"/>
            </a:pPr>
            <a:r>
              <a:rPr lang="it-IT" dirty="0"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Caso di </a:t>
            </a:r>
            <a:r>
              <a:rPr lang="it-IT" dirty="0" err="1"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Randal</a:t>
            </a:r>
            <a:r>
              <a:rPr lang="it-IT" dirty="0"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 </a:t>
            </a:r>
            <a:r>
              <a:rPr lang="it-IT" dirty="0" err="1"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Quaran</a:t>
            </a:r>
            <a:r>
              <a:rPr lang="it-IT" dirty="0"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 Reid</a:t>
            </a:r>
          </a:p>
        </p:txBody>
      </p:sp>
      <p:pic>
        <p:nvPicPr>
          <p:cNvPr id="1026" name="Picture 2" descr="Facial recognition technology jailed a man for days. His lawsuit joins  others from Black plaintiffs - West Hawaii Today">
            <a:extLst>
              <a:ext uri="{FF2B5EF4-FFF2-40B4-BE49-F238E27FC236}">
                <a16:creationId xmlns:a16="http://schemas.microsoft.com/office/drawing/2014/main" id="{814A7ABD-66E3-4E5D-7624-991E862819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0400" y="1248244"/>
            <a:ext cx="3724704" cy="2484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09778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vale 10">
            <a:extLst>
              <a:ext uri="{FF2B5EF4-FFF2-40B4-BE49-F238E27FC236}">
                <a16:creationId xmlns:a16="http://schemas.microsoft.com/office/drawing/2014/main" id="{F4997186-15E2-CBF7-FEC6-551E7F868F5E}"/>
              </a:ext>
            </a:extLst>
          </p:cNvPr>
          <p:cNvSpPr/>
          <p:nvPr/>
        </p:nvSpPr>
        <p:spPr>
          <a:xfrm>
            <a:off x="264073" y="2884602"/>
            <a:ext cx="848412" cy="848412"/>
          </a:xfrm>
          <a:prstGeom prst="ellipse">
            <a:avLst/>
          </a:prstGeom>
          <a:solidFill>
            <a:srgbClr val="CC0066"/>
          </a:solidFill>
          <a:ln>
            <a:solidFill>
              <a:srgbClr val="CC00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Ovale 11">
            <a:extLst>
              <a:ext uri="{FF2B5EF4-FFF2-40B4-BE49-F238E27FC236}">
                <a16:creationId xmlns:a16="http://schemas.microsoft.com/office/drawing/2014/main" id="{BCC80577-9411-1ED1-D570-A7191761ECC3}"/>
              </a:ext>
            </a:extLst>
          </p:cNvPr>
          <p:cNvSpPr/>
          <p:nvPr/>
        </p:nvSpPr>
        <p:spPr>
          <a:xfrm>
            <a:off x="410012" y="5491841"/>
            <a:ext cx="540000" cy="540000"/>
          </a:xfrm>
          <a:prstGeom prst="ellipse">
            <a:avLst/>
          </a:prstGeom>
          <a:solidFill>
            <a:srgbClr val="CC0066"/>
          </a:solidFill>
          <a:ln>
            <a:solidFill>
              <a:srgbClr val="CC00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Ovale 12">
            <a:extLst>
              <a:ext uri="{FF2B5EF4-FFF2-40B4-BE49-F238E27FC236}">
                <a16:creationId xmlns:a16="http://schemas.microsoft.com/office/drawing/2014/main" id="{68F365F6-7BE6-59EB-B969-1B3E43E96B76}"/>
              </a:ext>
            </a:extLst>
          </p:cNvPr>
          <p:cNvSpPr/>
          <p:nvPr/>
        </p:nvSpPr>
        <p:spPr>
          <a:xfrm>
            <a:off x="410012" y="580389"/>
            <a:ext cx="540000" cy="540000"/>
          </a:xfrm>
          <a:prstGeom prst="ellipse">
            <a:avLst/>
          </a:prstGeom>
          <a:solidFill>
            <a:srgbClr val="CC0066"/>
          </a:solidFill>
          <a:ln>
            <a:solidFill>
              <a:srgbClr val="CC00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DE2403D7-314C-ABD7-81D7-7F3123152BE5}"/>
              </a:ext>
            </a:extLst>
          </p:cNvPr>
          <p:cNvCxnSpPr>
            <a:cxnSpLocks/>
          </p:cNvCxnSpPr>
          <p:nvPr/>
        </p:nvCxnSpPr>
        <p:spPr>
          <a:xfrm>
            <a:off x="688279" y="0"/>
            <a:ext cx="0" cy="6939023"/>
          </a:xfrm>
          <a:prstGeom prst="line">
            <a:avLst/>
          </a:prstGeom>
          <a:ln w="38100">
            <a:solidFill>
              <a:srgbClr val="CC00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ttangolo 3">
            <a:extLst>
              <a:ext uri="{FF2B5EF4-FFF2-40B4-BE49-F238E27FC236}">
                <a16:creationId xmlns:a16="http://schemas.microsoft.com/office/drawing/2014/main" id="{6E15B161-AA3D-3995-70D1-A1A3EF8DB2EA}"/>
              </a:ext>
            </a:extLst>
          </p:cNvPr>
          <p:cNvSpPr/>
          <p:nvPr/>
        </p:nvSpPr>
        <p:spPr>
          <a:xfrm>
            <a:off x="1390764" y="505736"/>
            <a:ext cx="5222917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it-IT" sz="2800" b="1" err="1">
                <a:ln w="0"/>
                <a:solidFill>
                  <a:schemeClr val="bg2">
                    <a:lumMod val="50000"/>
                  </a:schemeClr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Bias</a:t>
            </a:r>
            <a:r>
              <a:rPr lang="it-IT" sz="2800" b="1">
                <a:ln w="0"/>
                <a:solidFill>
                  <a:schemeClr val="bg2">
                    <a:lumMod val="50000"/>
                  </a:schemeClr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 del riconoscimento facciale</a:t>
            </a: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3B10CF73-1DD5-E017-901E-00A110127228}"/>
              </a:ext>
            </a:extLst>
          </p:cNvPr>
          <p:cNvSpPr/>
          <p:nvPr/>
        </p:nvSpPr>
        <p:spPr>
          <a:xfrm>
            <a:off x="1390760" y="2310486"/>
            <a:ext cx="5222923" cy="212365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it-IT" sz="4400" b="1">
                <a:ln w="0"/>
                <a:solidFill>
                  <a:schemeClr val="tx1">
                    <a:lumMod val="95000"/>
                    <a:lumOff val="5000"/>
                  </a:schemeClr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Disuguaglianza nei dati di addestramento</a:t>
            </a: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B4FD715B-2E22-6F9A-8658-02802A682D73}"/>
              </a:ext>
            </a:extLst>
          </p:cNvPr>
          <p:cNvSpPr/>
          <p:nvPr/>
        </p:nvSpPr>
        <p:spPr>
          <a:xfrm>
            <a:off x="1390764" y="5284787"/>
            <a:ext cx="5222917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it-IT" sz="2800" b="1" dirty="0">
                <a:ln w="0"/>
                <a:solidFill>
                  <a:schemeClr val="bg2">
                    <a:lumMod val="50000"/>
                  </a:schemeClr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Spoofing facciale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E920437E-0A73-F58E-8572-8A36EA0684A7}"/>
              </a:ext>
            </a:extLst>
          </p:cNvPr>
          <p:cNvSpPr txBox="1"/>
          <p:nvPr/>
        </p:nvSpPr>
        <p:spPr>
          <a:xfrm>
            <a:off x="6891958" y="956269"/>
            <a:ext cx="3981691" cy="107721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spcBef>
                <a:spcPts val="600"/>
              </a:spcBef>
              <a:buFont typeface="Arial"/>
              <a:buChar char="•"/>
            </a:pPr>
            <a:r>
              <a:rPr lang="it-IT" dirty="0"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Sbilanciamento nel dataset</a:t>
            </a:r>
          </a:p>
          <a:p>
            <a:pPr marL="285750" indent="-285750">
              <a:spcBef>
                <a:spcPts val="600"/>
              </a:spcBef>
              <a:buFont typeface="Arial"/>
              <a:buChar char="•"/>
            </a:pPr>
            <a:r>
              <a:rPr lang="it-IT" dirty="0"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Studio del MIT</a:t>
            </a:r>
          </a:p>
          <a:p>
            <a:pPr marL="285750" indent="-285750">
              <a:spcBef>
                <a:spcPts val="600"/>
              </a:spcBef>
              <a:buFont typeface="Arial"/>
              <a:buChar char="•"/>
            </a:pPr>
            <a:r>
              <a:rPr lang="it-IT" dirty="0"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Le best practices</a:t>
            </a:r>
          </a:p>
        </p:txBody>
      </p:sp>
      <p:graphicFrame>
        <p:nvGraphicFramePr>
          <p:cNvPr id="10" name="Grafico 9">
            <a:extLst>
              <a:ext uri="{FF2B5EF4-FFF2-40B4-BE49-F238E27FC236}">
                <a16:creationId xmlns:a16="http://schemas.microsoft.com/office/drawing/2014/main" id="{BFA587C5-A7DC-A37B-1AB1-03A689292AF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20126649"/>
              </p:ext>
            </p:extLst>
          </p:nvPr>
        </p:nvGraphicFramePr>
        <p:xfrm>
          <a:off x="7058443" y="2471895"/>
          <a:ext cx="3508231" cy="37505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8427681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vale 10">
            <a:extLst>
              <a:ext uri="{FF2B5EF4-FFF2-40B4-BE49-F238E27FC236}">
                <a16:creationId xmlns:a16="http://schemas.microsoft.com/office/drawing/2014/main" id="{F4997186-15E2-CBF7-FEC6-551E7F868F5E}"/>
              </a:ext>
            </a:extLst>
          </p:cNvPr>
          <p:cNvSpPr/>
          <p:nvPr/>
        </p:nvSpPr>
        <p:spPr>
          <a:xfrm>
            <a:off x="264073" y="2884602"/>
            <a:ext cx="848412" cy="848412"/>
          </a:xfrm>
          <a:prstGeom prst="ellipse">
            <a:avLst/>
          </a:prstGeom>
          <a:solidFill>
            <a:srgbClr val="CC0066"/>
          </a:solidFill>
          <a:ln>
            <a:solidFill>
              <a:srgbClr val="CC00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Ovale 11">
            <a:extLst>
              <a:ext uri="{FF2B5EF4-FFF2-40B4-BE49-F238E27FC236}">
                <a16:creationId xmlns:a16="http://schemas.microsoft.com/office/drawing/2014/main" id="{BCC80577-9411-1ED1-D570-A7191761ECC3}"/>
              </a:ext>
            </a:extLst>
          </p:cNvPr>
          <p:cNvSpPr/>
          <p:nvPr/>
        </p:nvSpPr>
        <p:spPr>
          <a:xfrm>
            <a:off x="410012" y="5491841"/>
            <a:ext cx="540000" cy="540000"/>
          </a:xfrm>
          <a:prstGeom prst="ellipse">
            <a:avLst/>
          </a:prstGeom>
          <a:solidFill>
            <a:srgbClr val="CC0066"/>
          </a:solidFill>
          <a:ln>
            <a:solidFill>
              <a:srgbClr val="CC00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Ovale 12">
            <a:extLst>
              <a:ext uri="{FF2B5EF4-FFF2-40B4-BE49-F238E27FC236}">
                <a16:creationId xmlns:a16="http://schemas.microsoft.com/office/drawing/2014/main" id="{68F365F6-7BE6-59EB-B969-1B3E43E96B76}"/>
              </a:ext>
            </a:extLst>
          </p:cNvPr>
          <p:cNvSpPr/>
          <p:nvPr/>
        </p:nvSpPr>
        <p:spPr>
          <a:xfrm>
            <a:off x="410012" y="580389"/>
            <a:ext cx="540000" cy="540000"/>
          </a:xfrm>
          <a:prstGeom prst="ellipse">
            <a:avLst/>
          </a:prstGeom>
          <a:solidFill>
            <a:srgbClr val="CC0066"/>
          </a:solidFill>
          <a:ln>
            <a:solidFill>
              <a:srgbClr val="CC00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DE2403D7-314C-ABD7-81D7-7F3123152BE5}"/>
              </a:ext>
            </a:extLst>
          </p:cNvPr>
          <p:cNvCxnSpPr>
            <a:cxnSpLocks/>
          </p:cNvCxnSpPr>
          <p:nvPr/>
        </p:nvCxnSpPr>
        <p:spPr>
          <a:xfrm>
            <a:off x="688279" y="0"/>
            <a:ext cx="0" cy="6939023"/>
          </a:xfrm>
          <a:prstGeom prst="line">
            <a:avLst/>
          </a:prstGeom>
          <a:ln w="38100">
            <a:solidFill>
              <a:srgbClr val="CC00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ttangolo 3">
            <a:extLst>
              <a:ext uri="{FF2B5EF4-FFF2-40B4-BE49-F238E27FC236}">
                <a16:creationId xmlns:a16="http://schemas.microsoft.com/office/drawing/2014/main" id="{6E15B161-AA3D-3995-70D1-A1A3EF8DB2EA}"/>
              </a:ext>
            </a:extLst>
          </p:cNvPr>
          <p:cNvSpPr/>
          <p:nvPr/>
        </p:nvSpPr>
        <p:spPr>
          <a:xfrm>
            <a:off x="1390764" y="505736"/>
            <a:ext cx="5222917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it-IT" sz="2800" b="1">
                <a:ln w="0"/>
                <a:solidFill>
                  <a:schemeClr val="bg2">
                    <a:lumMod val="50000"/>
                  </a:schemeClr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Disuguaglianza nei dati di addestramento</a:t>
            </a: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3B10CF73-1DD5-E017-901E-00A110127228}"/>
              </a:ext>
            </a:extLst>
          </p:cNvPr>
          <p:cNvSpPr/>
          <p:nvPr/>
        </p:nvSpPr>
        <p:spPr>
          <a:xfrm>
            <a:off x="1390760" y="2924087"/>
            <a:ext cx="5222923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it-IT" sz="4400" b="1">
                <a:ln w="0"/>
                <a:solidFill>
                  <a:schemeClr val="tx1">
                    <a:lumMod val="95000"/>
                    <a:lumOff val="5000"/>
                  </a:schemeClr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Spoofing facciale</a:t>
            </a: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B4FD715B-2E22-6F9A-8658-02802A682D73}"/>
              </a:ext>
            </a:extLst>
          </p:cNvPr>
          <p:cNvSpPr/>
          <p:nvPr/>
        </p:nvSpPr>
        <p:spPr>
          <a:xfrm>
            <a:off x="1390764" y="5491841"/>
            <a:ext cx="5222917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it-IT" sz="2800" b="1">
                <a:ln w="0"/>
                <a:solidFill>
                  <a:schemeClr val="bg2">
                    <a:lumMod val="50000"/>
                  </a:schemeClr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Rilevamento della vivacità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5D9A723-F7BF-E333-ABF0-2EE2427B489C}"/>
              </a:ext>
            </a:extLst>
          </p:cNvPr>
          <p:cNvSpPr txBox="1"/>
          <p:nvPr/>
        </p:nvSpPr>
        <p:spPr>
          <a:xfrm>
            <a:off x="7204474" y="2670170"/>
            <a:ext cx="3981691" cy="127727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spcBef>
                <a:spcPts val="600"/>
              </a:spcBef>
              <a:buFont typeface="Arial"/>
              <a:buChar char="•"/>
            </a:pPr>
            <a:r>
              <a:rPr lang="it-IT" dirty="0"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Le immagini vengono prese sui social network</a:t>
            </a:r>
          </a:p>
          <a:p>
            <a:pPr marL="285750" indent="-285750">
              <a:spcBef>
                <a:spcPts val="600"/>
              </a:spcBef>
              <a:buFont typeface="Arial"/>
              <a:buChar char="•"/>
            </a:pPr>
            <a:r>
              <a:rPr lang="it-IT" dirty="0"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Diversi tipi di face spoofing: 2D e 3D</a:t>
            </a:r>
          </a:p>
        </p:txBody>
      </p:sp>
    </p:spTree>
    <p:extLst>
      <p:ext uri="{BB962C8B-B14F-4D97-AF65-F5344CB8AC3E}">
        <p14:creationId xmlns:p14="http://schemas.microsoft.com/office/powerpoint/2010/main" val="38669746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vale 10">
            <a:extLst>
              <a:ext uri="{FF2B5EF4-FFF2-40B4-BE49-F238E27FC236}">
                <a16:creationId xmlns:a16="http://schemas.microsoft.com/office/drawing/2014/main" id="{F4997186-15E2-CBF7-FEC6-551E7F868F5E}"/>
              </a:ext>
            </a:extLst>
          </p:cNvPr>
          <p:cNvSpPr/>
          <p:nvPr/>
        </p:nvSpPr>
        <p:spPr>
          <a:xfrm>
            <a:off x="264073" y="2884602"/>
            <a:ext cx="848412" cy="848412"/>
          </a:xfrm>
          <a:prstGeom prst="ellipse">
            <a:avLst/>
          </a:prstGeom>
          <a:solidFill>
            <a:srgbClr val="CC0066"/>
          </a:solidFill>
          <a:ln>
            <a:solidFill>
              <a:srgbClr val="CC00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Ovale 12">
            <a:extLst>
              <a:ext uri="{FF2B5EF4-FFF2-40B4-BE49-F238E27FC236}">
                <a16:creationId xmlns:a16="http://schemas.microsoft.com/office/drawing/2014/main" id="{68F365F6-7BE6-59EB-B969-1B3E43E96B76}"/>
              </a:ext>
            </a:extLst>
          </p:cNvPr>
          <p:cNvSpPr/>
          <p:nvPr/>
        </p:nvSpPr>
        <p:spPr>
          <a:xfrm>
            <a:off x="410012" y="580389"/>
            <a:ext cx="540000" cy="540000"/>
          </a:xfrm>
          <a:prstGeom prst="ellipse">
            <a:avLst/>
          </a:prstGeom>
          <a:solidFill>
            <a:srgbClr val="CC0066"/>
          </a:solidFill>
          <a:ln>
            <a:solidFill>
              <a:srgbClr val="CC00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DE2403D7-314C-ABD7-81D7-7F3123152BE5}"/>
              </a:ext>
            </a:extLst>
          </p:cNvPr>
          <p:cNvCxnSpPr>
            <a:cxnSpLocks/>
          </p:cNvCxnSpPr>
          <p:nvPr/>
        </p:nvCxnSpPr>
        <p:spPr>
          <a:xfrm>
            <a:off x="688279" y="0"/>
            <a:ext cx="0" cy="6939023"/>
          </a:xfrm>
          <a:prstGeom prst="line">
            <a:avLst/>
          </a:prstGeom>
          <a:ln w="38100">
            <a:solidFill>
              <a:srgbClr val="CC00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ttangolo 3">
            <a:extLst>
              <a:ext uri="{FF2B5EF4-FFF2-40B4-BE49-F238E27FC236}">
                <a16:creationId xmlns:a16="http://schemas.microsoft.com/office/drawing/2014/main" id="{6E15B161-AA3D-3995-70D1-A1A3EF8DB2EA}"/>
              </a:ext>
            </a:extLst>
          </p:cNvPr>
          <p:cNvSpPr/>
          <p:nvPr/>
        </p:nvSpPr>
        <p:spPr>
          <a:xfrm>
            <a:off x="1374218" y="597169"/>
            <a:ext cx="5222917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it-IT" sz="2800" b="1">
                <a:ln w="0"/>
                <a:solidFill>
                  <a:schemeClr val="bg2">
                    <a:lumMod val="50000"/>
                  </a:schemeClr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Spoofing facciale</a:t>
            </a: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3B10CF73-1DD5-E017-901E-00A110127228}"/>
              </a:ext>
            </a:extLst>
          </p:cNvPr>
          <p:cNvSpPr/>
          <p:nvPr/>
        </p:nvSpPr>
        <p:spPr>
          <a:xfrm>
            <a:off x="1374218" y="2585533"/>
            <a:ext cx="5222923" cy="14465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it-IT" sz="4400" b="1">
                <a:ln w="0"/>
                <a:solidFill>
                  <a:schemeClr val="tx1">
                    <a:lumMod val="95000"/>
                    <a:lumOff val="5000"/>
                  </a:schemeClr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Rilevamento della vivacità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A4F93ADA-0237-C5D4-DF1C-B97B8FD0ACDD}"/>
              </a:ext>
            </a:extLst>
          </p:cNvPr>
          <p:cNvSpPr txBox="1"/>
          <p:nvPr/>
        </p:nvSpPr>
        <p:spPr>
          <a:xfrm>
            <a:off x="7204474" y="2670170"/>
            <a:ext cx="3981691" cy="135421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spcBef>
                <a:spcPts val="600"/>
              </a:spcBef>
              <a:buFont typeface="Arial"/>
              <a:buChar char="•"/>
            </a:pPr>
            <a:r>
              <a:rPr lang="it-IT" dirty="0"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Domini principali:</a:t>
            </a:r>
            <a:r>
              <a:rPr lang="en-US" dirty="0"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 </a:t>
            </a:r>
            <a:r>
              <a:rPr lang="en-US" dirty="0" err="1"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movimento</a:t>
            </a:r>
            <a:r>
              <a:rPr lang="en-US" dirty="0"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 e </a:t>
            </a:r>
            <a:r>
              <a:rPr lang="en-US" dirty="0" err="1"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RPPg</a:t>
            </a:r>
            <a:r>
              <a:rPr lang="en-US" dirty="0"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.</a:t>
            </a:r>
          </a:p>
          <a:p>
            <a:pPr marL="285750" indent="-285750">
              <a:spcBef>
                <a:spcPts val="600"/>
              </a:spcBef>
              <a:buFont typeface="Arial"/>
              <a:buChar char="•"/>
            </a:pPr>
            <a:r>
              <a:rPr lang="en-US" dirty="0"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Flash </a:t>
            </a:r>
            <a:r>
              <a:rPr lang="en-US" dirty="0" err="1"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attivo</a:t>
            </a:r>
            <a:endParaRPr lang="en-US" dirty="0">
              <a:latin typeface="Inter" panose="02000503000000020004" pitchFamily="50" charset="0"/>
              <a:ea typeface="Inter" panose="02000503000000020004" pitchFamily="50" charset="0"/>
              <a:cs typeface="Inter" panose="02000503000000020004" pitchFamily="50" charset="0"/>
            </a:endParaRPr>
          </a:p>
          <a:p>
            <a:pPr marL="285750" indent="-285750">
              <a:spcBef>
                <a:spcPts val="600"/>
              </a:spcBef>
              <a:buFont typeface="Arial"/>
              <a:buChar char="•"/>
            </a:pPr>
            <a:r>
              <a:rPr lang="en-US" dirty="0"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L</a:t>
            </a:r>
            <a:r>
              <a:rPr lang="it-IT" dirty="0"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’</a:t>
            </a:r>
            <a:r>
              <a:rPr lang="en-US" dirty="0" err="1"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avvento</a:t>
            </a:r>
            <a:r>
              <a:rPr lang="en-US" dirty="0"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 </a:t>
            </a:r>
            <a:r>
              <a:rPr lang="en-US" dirty="0" err="1"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dei</a:t>
            </a:r>
            <a:r>
              <a:rPr lang="en-US" dirty="0"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 deepfakes</a:t>
            </a:r>
            <a:endParaRPr lang="it-IT" dirty="0">
              <a:latin typeface="Inter" panose="02000503000000020004" pitchFamily="50" charset="0"/>
              <a:ea typeface="Inter" panose="02000503000000020004" pitchFamily="50" charset="0"/>
              <a:cs typeface="Inter" panose="0200050300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43043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A9971F71-FD60-7BB8-AFDA-9AD6E50C29B7}"/>
              </a:ext>
            </a:extLst>
          </p:cNvPr>
          <p:cNvSpPr/>
          <p:nvPr/>
        </p:nvSpPr>
        <p:spPr>
          <a:xfrm>
            <a:off x="1390752" y="2585533"/>
            <a:ext cx="2922595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it-IT" sz="4400" b="1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Come </a:t>
            </a:r>
          </a:p>
          <a:p>
            <a:r>
              <a:rPr lang="it-IT" sz="4400" b="1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funziona?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77069133-4EB2-A102-D728-8370FF5B3BEA}"/>
              </a:ext>
            </a:extLst>
          </p:cNvPr>
          <p:cNvSpPr txBox="1"/>
          <p:nvPr/>
        </p:nvSpPr>
        <p:spPr>
          <a:xfrm>
            <a:off x="7437637" y="1744168"/>
            <a:ext cx="3981691" cy="452431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In generale i sistemi di riconoscimento facciale seguono questi punti:</a:t>
            </a:r>
          </a:p>
          <a:p>
            <a:endParaRPr lang="it-IT">
              <a:latin typeface="Inter" panose="02000503000000020004" pitchFamily="50" charset="0"/>
              <a:ea typeface="Inter" panose="02000503000000020004" pitchFamily="50" charset="0"/>
              <a:cs typeface="Inter" panose="02000503000000020004" pitchFamily="50" charset="0"/>
            </a:endParaRPr>
          </a:p>
          <a:p>
            <a:pPr marL="342900" indent="-342900">
              <a:buAutoNum type="arabicPeriod"/>
            </a:pPr>
            <a:r>
              <a:rPr lang="it-IT"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Rilevamento del volto</a:t>
            </a:r>
          </a:p>
          <a:p>
            <a:pPr marL="342900" indent="-342900">
              <a:buAutoNum type="arabicPeriod"/>
            </a:pPr>
            <a:endParaRPr lang="it-IT">
              <a:latin typeface="Inter" panose="02000503000000020004" pitchFamily="50" charset="0"/>
              <a:ea typeface="Inter" panose="02000503000000020004" pitchFamily="50" charset="0"/>
              <a:cs typeface="Inter" panose="02000503000000020004" pitchFamily="50" charset="0"/>
            </a:endParaRPr>
          </a:p>
          <a:p>
            <a:pPr marL="342900" indent="-342900">
              <a:buAutoNum type="arabicPeriod"/>
            </a:pPr>
            <a:r>
              <a:rPr lang="it-IT"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Analisi del volto</a:t>
            </a:r>
          </a:p>
          <a:p>
            <a:pPr marL="342900" indent="-342900">
              <a:buAutoNum type="arabicPeriod"/>
            </a:pPr>
            <a:endParaRPr lang="it-IT">
              <a:latin typeface="Inter" panose="02000503000000020004" pitchFamily="50" charset="0"/>
              <a:ea typeface="Inter" panose="02000503000000020004" pitchFamily="50" charset="0"/>
              <a:cs typeface="Inter" panose="02000503000000020004" pitchFamily="50" charset="0"/>
            </a:endParaRPr>
          </a:p>
          <a:p>
            <a:pPr marL="342900" indent="-342900">
              <a:buAutoNum type="arabicPeriod"/>
            </a:pPr>
            <a:r>
              <a:rPr lang="it-IT"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Conversione dell'immagine in dati</a:t>
            </a:r>
          </a:p>
          <a:p>
            <a:pPr marL="342900" indent="-342900">
              <a:buAutoNum type="arabicPeriod"/>
            </a:pPr>
            <a:endParaRPr lang="it-IT">
              <a:latin typeface="Inter" panose="02000503000000020004" pitchFamily="50" charset="0"/>
              <a:ea typeface="Inter" panose="02000503000000020004" pitchFamily="50" charset="0"/>
              <a:cs typeface="Inter" panose="02000503000000020004" pitchFamily="50" charset="0"/>
            </a:endParaRPr>
          </a:p>
          <a:p>
            <a:pPr marL="342900" indent="-342900">
              <a:buAutoNum type="arabicPeriod"/>
            </a:pPr>
            <a:r>
              <a:rPr lang="it-IT"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Ricerca di una corrispondenza</a:t>
            </a:r>
          </a:p>
          <a:p>
            <a:pPr marL="342900" indent="-342900">
              <a:buAutoNum type="arabicPeriod"/>
            </a:pPr>
            <a:endParaRPr lang="it-IT">
              <a:latin typeface="Inter" panose="02000503000000020004" pitchFamily="50" charset="0"/>
              <a:ea typeface="Inter" panose="02000503000000020004" pitchFamily="50" charset="0"/>
              <a:cs typeface="Inter" panose="02000503000000020004" pitchFamily="50" charset="0"/>
            </a:endParaRPr>
          </a:p>
          <a:p>
            <a:r>
              <a:rPr lang="it-IT"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Il riconoscimento facciale è la misura biometrica più naturale.</a:t>
            </a:r>
          </a:p>
          <a:p>
            <a:pPr marL="342900" indent="-342900">
              <a:buAutoNum type="arabicPeriod"/>
            </a:pPr>
            <a:endParaRPr lang="it-IT">
              <a:latin typeface="Inter" panose="02000503000000020004" pitchFamily="50" charset="0"/>
              <a:ea typeface="Inter" panose="02000503000000020004" pitchFamily="50" charset="0"/>
              <a:cs typeface="Inter" panose="02000503000000020004" pitchFamily="50" charset="0"/>
            </a:endParaRPr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0AA80426-9BA4-2A5A-2579-90D41C7D703E}"/>
              </a:ext>
            </a:extLst>
          </p:cNvPr>
          <p:cNvSpPr/>
          <p:nvPr/>
        </p:nvSpPr>
        <p:spPr>
          <a:xfrm>
            <a:off x="1103831" y="5567879"/>
            <a:ext cx="3502030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it-IT" sz="2400" b="1">
                <a:ln w="0"/>
                <a:solidFill>
                  <a:schemeClr val="bg2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Dove viene utilizzato?</a:t>
            </a:r>
          </a:p>
        </p:txBody>
      </p:sp>
      <p:sp>
        <p:nvSpPr>
          <p:cNvPr id="11" name="Ovale 10">
            <a:extLst>
              <a:ext uri="{FF2B5EF4-FFF2-40B4-BE49-F238E27FC236}">
                <a16:creationId xmlns:a16="http://schemas.microsoft.com/office/drawing/2014/main" id="{F4997186-15E2-CBF7-FEC6-551E7F868F5E}"/>
              </a:ext>
            </a:extLst>
          </p:cNvPr>
          <p:cNvSpPr/>
          <p:nvPr/>
        </p:nvSpPr>
        <p:spPr>
          <a:xfrm>
            <a:off x="264073" y="2884602"/>
            <a:ext cx="848412" cy="848412"/>
          </a:xfrm>
          <a:prstGeom prst="ellips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Ovale 11">
            <a:extLst>
              <a:ext uri="{FF2B5EF4-FFF2-40B4-BE49-F238E27FC236}">
                <a16:creationId xmlns:a16="http://schemas.microsoft.com/office/drawing/2014/main" id="{BCC80577-9411-1ED1-D570-A7191761ECC3}"/>
              </a:ext>
            </a:extLst>
          </p:cNvPr>
          <p:cNvSpPr/>
          <p:nvPr/>
        </p:nvSpPr>
        <p:spPr>
          <a:xfrm>
            <a:off x="410012" y="5491841"/>
            <a:ext cx="540000" cy="540000"/>
          </a:xfrm>
          <a:prstGeom prst="ellips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Ovale 12">
            <a:extLst>
              <a:ext uri="{FF2B5EF4-FFF2-40B4-BE49-F238E27FC236}">
                <a16:creationId xmlns:a16="http://schemas.microsoft.com/office/drawing/2014/main" id="{68F365F6-7BE6-59EB-B969-1B3E43E96B76}"/>
              </a:ext>
            </a:extLst>
          </p:cNvPr>
          <p:cNvSpPr/>
          <p:nvPr/>
        </p:nvSpPr>
        <p:spPr>
          <a:xfrm>
            <a:off x="410012" y="580389"/>
            <a:ext cx="540000" cy="540000"/>
          </a:xfrm>
          <a:prstGeom prst="ellips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DE2403D7-314C-ABD7-81D7-7F3123152BE5}"/>
              </a:ext>
            </a:extLst>
          </p:cNvPr>
          <p:cNvCxnSpPr>
            <a:cxnSpLocks/>
          </p:cNvCxnSpPr>
          <p:nvPr/>
        </p:nvCxnSpPr>
        <p:spPr>
          <a:xfrm>
            <a:off x="688279" y="0"/>
            <a:ext cx="0" cy="6939023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ttangolo 15">
            <a:extLst>
              <a:ext uri="{FF2B5EF4-FFF2-40B4-BE49-F238E27FC236}">
                <a16:creationId xmlns:a16="http://schemas.microsoft.com/office/drawing/2014/main" id="{FB66D1E3-DB80-F0D8-D682-FFAF1BB59A42}"/>
              </a:ext>
            </a:extLst>
          </p:cNvPr>
          <p:cNvSpPr/>
          <p:nvPr/>
        </p:nvSpPr>
        <p:spPr>
          <a:xfrm>
            <a:off x="1181817" y="615934"/>
            <a:ext cx="4304418" cy="46166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it-IT" sz="2400" b="1">
                <a:ln w="0"/>
                <a:solidFill>
                  <a:schemeClr val="bg2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Inter"/>
              </a:rPr>
              <a:t>Cos'è il riconoscimento facciale?</a:t>
            </a:r>
            <a:endParaRPr lang="it-IT" sz="2400">
              <a:solidFill>
                <a:schemeClr val="bg2">
                  <a:lumMod val="50000"/>
                </a:schemeClr>
              </a:solidFill>
              <a:latin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26724229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A9971F71-FD60-7BB8-AFDA-9AD6E50C29B7}"/>
              </a:ext>
            </a:extLst>
          </p:cNvPr>
          <p:cNvSpPr/>
          <p:nvPr/>
        </p:nvSpPr>
        <p:spPr>
          <a:xfrm>
            <a:off x="1374217" y="373335"/>
            <a:ext cx="3054401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it-IT" sz="2800" b="1" cap="none" spc="0">
                <a:ln w="0"/>
                <a:solidFill>
                  <a:schemeClr val="bg2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Come </a:t>
            </a:r>
          </a:p>
          <a:p>
            <a:r>
              <a:rPr lang="it-IT" sz="2800" b="1" cap="none" spc="0">
                <a:ln w="0"/>
                <a:solidFill>
                  <a:schemeClr val="bg2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funziona?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77069133-4EB2-A102-D728-8370FF5B3BEA}"/>
              </a:ext>
            </a:extLst>
          </p:cNvPr>
          <p:cNvSpPr txBox="1"/>
          <p:nvPr/>
        </p:nvSpPr>
        <p:spPr>
          <a:xfrm>
            <a:off x="7363895" y="576587"/>
            <a:ext cx="3981691" cy="618630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it-IT" dirty="0"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Sblocco dei telefoni</a:t>
            </a:r>
          </a:p>
          <a:p>
            <a:pPr marL="285750" indent="-285750">
              <a:buFont typeface="Arial"/>
              <a:buChar char="•"/>
            </a:pPr>
            <a:endParaRPr lang="it-IT" dirty="0">
              <a:latin typeface="Inter" panose="02000503000000020004" pitchFamily="50" charset="0"/>
              <a:ea typeface="Inter" panose="02000503000000020004" pitchFamily="50" charset="0"/>
              <a:cs typeface="Inter" panose="02000503000000020004" pitchFamily="50" charset="0"/>
            </a:endParaRPr>
          </a:p>
          <a:p>
            <a:pPr marL="285750" indent="-285750">
              <a:buFont typeface="Arial"/>
              <a:buChar char="•"/>
            </a:pPr>
            <a:r>
              <a:rPr lang="it-IT" dirty="0"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Forze dell'ordine</a:t>
            </a:r>
          </a:p>
          <a:p>
            <a:pPr marL="285750" indent="-285750">
              <a:buFont typeface="Arial"/>
              <a:buChar char="•"/>
            </a:pPr>
            <a:endParaRPr lang="it-IT" dirty="0">
              <a:latin typeface="Inter" panose="02000503000000020004" pitchFamily="50" charset="0"/>
              <a:ea typeface="Inter" panose="02000503000000020004" pitchFamily="50" charset="0"/>
              <a:cs typeface="Inter" panose="02000503000000020004" pitchFamily="50" charset="0"/>
            </a:endParaRPr>
          </a:p>
          <a:p>
            <a:pPr marL="285750" indent="-285750">
              <a:buFont typeface="Arial"/>
              <a:buChar char="•"/>
            </a:pPr>
            <a:r>
              <a:rPr lang="it-IT" dirty="0"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Controlli presso aeroporti e confini</a:t>
            </a:r>
          </a:p>
          <a:p>
            <a:pPr marL="285750" indent="-285750">
              <a:buFont typeface="Arial"/>
              <a:buChar char="•"/>
            </a:pPr>
            <a:endParaRPr lang="it-IT" dirty="0">
              <a:latin typeface="Inter" panose="02000503000000020004" pitchFamily="50" charset="0"/>
              <a:ea typeface="Inter" panose="02000503000000020004" pitchFamily="50" charset="0"/>
              <a:cs typeface="Inter" panose="02000503000000020004" pitchFamily="50" charset="0"/>
            </a:endParaRPr>
          </a:p>
          <a:p>
            <a:pPr marL="285750" indent="-285750">
              <a:buFont typeface="Arial"/>
              <a:buChar char="•"/>
            </a:pPr>
            <a:r>
              <a:rPr lang="it-IT" dirty="0"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Ricerca di persone scomparse</a:t>
            </a:r>
          </a:p>
          <a:p>
            <a:pPr marL="285750" indent="-285750">
              <a:buFont typeface="Arial"/>
              <a:buChar char="•"/>
            </a:pPr>
            <a:endParaRPr lang="it-IT" dirty="0">
              <a:latin typeface="Inter" panose="02000503000000020004" pitchFamily="50" charset="0"/>
              <a:ea typeface="Inter" panose="02000503000000020004" pitchFamily="50" charset="0"/>
              <a:cs typeface="Inter" panose="02000503000000020004" pitchFamily="50" charset="0"/>
            </a:endParaRPr>
          </a:p>
          <a:p>
            <a:pPr marL="285750" indent="-285750">
              <a:buFont typeface="Arial"/>
              <a:buChar char="•"/>
            </a:pPr>
            <a:r>
              <a:rPr lang="it-IT" dirty="0"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Contenimento dei crimini nei punti vendita al dettaglio</a:t>
            </a:r>
          </a:p>
          <a:p>
            <a:pPr marL="285750" indent="-285750">
              <a:buFont typeface="Arial"/>
              <a:buChar char="•"/>
            </a:pPr>
            <a:endParaRPr lang="it-IT" dirty="0">
              <a:latin typeface="Inter" panose="02000503000000020004" pitchFamily="50" charset="0"/>
              <a:ea typeface="Inter" panose="02000503000000020004" pitchFamily="50" charset="0"/>
              <a:cs typeface="Inter" panose="02000503000000020004" pitchFamily="50" charset="0"/>
            </a:endParaRPr>
          </a:p>
          <a:p>
            <a:pPr marL="285750" indent="-285750">
              <a:buFont typeface="Arial"/>
              <a:buChar char="•"/>
            </a:pPr>
            <a:r>
              <a:rPr lang="it-IT" dirty="0"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Miglioramento dell'esperienza di vendita al dettaglio</a:t>
            </a:r>
          </a:p>
          <a:p>
            <a:pPr marL="285750" indent="-285750">
              <a:buFont typeface="Arial"/>
              <a:buChar char="•"/>
            </a:pPr>
            <a:endParaRPr lang="it-IT" dirty="0">
              <a:latin typeface="Inter" panose="02000503000000020004" pitchFamily="50" charset="0"/>
              <a:ea typeface="Inter" panose="02000503000000020004" pitchFamily="50" charset="0"/>
              <a:cs typeface="Inter" panose="02000503000000020004" pitchFamily="50" charset="0"/>
            </a:endParaRPr>
          </a:p>
          <a:p>
            <a:pPr marL="285750" indent="-285750">
              <a:buFont typeface="Arial"/>
              <a:buChar char="•"/>
            </a:pPr>
            <a:r>
              <a:rPr lang="it-IT" dirty="0"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Servizi bancari</a:t>
            </a:r>
          </a:p>
          <a:p>
            <a:pPr marL="285750" indent="-285750">
              <a:buFont typeface="Arial"/>
              <a:buChar char="•"/>
            </a:pPr>
            <a:endParaRPr lang="it-IT" dirty="0">
              <a:latin typeface="Inter" panose="02000503000000020004" pitchFamily="50" charset="0"/>
              <a:ea typeface="Inter" panose="02000503000000020004" pitchFamily="50" charset="0"/>
              <a:cs typeface="Inter" panose="02000503000000020004" pitchFamily="50" charset="0"/>
            </a:endParaRPr>
          </a:p>
          <a:p>
            <a:pPr marL="285750" indent="-285750">
              <a:buFont typeface="Arial"/>
              <a:buChar char="•"/>
            </a:pPr>
            <a:r>
              <a:rPr lang="it-IT" dirty="0"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Marketing e pubblicità</a:t>
            </a:r>
          </a:p>
          <a:p>
            <a:pPr marL="285750" indent="-285750">
              <a:buFont typeface="Arial"/>
              <a:buChar char="•"/>
            </a:pPr>
            <a:endParaRPr lang="it-IT" dirty="0">
              <a:latin typeface="Inter" panose="02000503000000020004" pitchFamily="50" charset="0"/>
              <a:ea typeface="Inter" panose="02000503000000020004" pitchFamily="50" charset="0"/>
              <a:cs typeface="Inter" panose="02000503000000020004" pitchFamily="50" charset="0"/>
            </a:endParaRPr>
          </a:p>
          <a:p>
            <a:pPr marL="285750" indent="-285750">
              <a:buFont typeface="Arial"/>
              <a:buChar char="•"/>
            </a:pPr>
            <a:r>
              <a:rPr lang="it-IT" dirty="0"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Assistenza sanitaria</a:t>
            </a:r>
          </a:p>
          <a:p>
            <a:pPr marL="285750" indent="-285750">
              <a:buFont typeface="Arial"/>
              <a:buChar char="•"/>
            </a:pPr>
            <a:endParaRPr lang="it-IT" dirty="0">
              <a:latin typeface="Inter" panose="02000503000000020004" pitchFamily="50" charset="0"/>
              <a:ea typeface="Inter" panose="02000503000000020004" pitchFamily="50" charset="0"/>
              <a:cs typeface="Inter" panose="02000503000000020004" pitchFamily="50" charset="0"/>
            </a:endParaRPr>
          </a:p>
          <a:p>
            <a:pPr marL="285750" indent="-285750">
              <a:buFont typeface="Arial"/>
              <a:buChar char="•"/>
            </a:pPr>
            <a:r>
              <a:rPr lang="it-IT" dirty="0"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…</a:t>
            </a:r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0AA80426-9BA4-2A5A-2579-90D41C7D703E}"/>
              </a:ext>
            </a:extLst>
          </p:cNvPr>
          <p:cNvSpPr/>
          <p:nvPr/>
        </p:nvSpPr>
        <p:spPr>
          <a:xfrm>
            <a:off x="1374217" y="2585533"/>
            <a:ext cx="4338713" cy="14465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it-IT" sz="4400" b="1">
                <a:ln w="0"/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Dove viene utilizzato?</a:t>
            </a:r>
          </a:p>
        </p:txBody>
      </p:sp>
      <p:sp>
        <p:nvSpPr>
          <p:cNvPr id="11" name="Ovale 10">
            <a:extLst>
              <a:ext uri="{FF2B5EF4-FFF2-40B4-BE49-F238E27FC236}">
                <a16:creationId xmlns:a16="http://schemas.microsoft.com/office/drawing/2014/main" id="{F4997186-15E2-CBF7-FEC6-551E7F868F5E}"/>
              </a:ext>
            </a:extLst>
          </p:cNvPr>
          <p:cNvSpPr/>
          <p:nvPr/>
        </p:nvSpPr>
        <p:spPr>
          <a:xfrm>
            <a:off x="264073" y="2884602"/>
            <a:ext cx="848412" cy="848412"/>
          </a:xfrm>
          <a:prstGeom prst="ellips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Ovale 11">
            <a:extLst>
              <a:ext uri="{FF2B5EF4-FFF2-40B4-BE49-F238E27FC236}">
                <a16:creationId xmlns:a16="http://schemas.microsoft.com/office/drawing/2014/main" id="{BCC80577-9411-1ED1-D570-A7191761ECC3}"/>
              </a:ext>
            </a:extLst>
          </p:cNvPr>
          <p:cNvSpPr/>
          <p:nvPr/>
        </p:nvSpPr>
        <p:spPr>
          <a:xfrm>
            <a:off x="410012" y="5491841"/>
            <a:ext cx="540000" cy="540000"/>
          </a:xfrm>
          <a:prstGeom prst="ellips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Ovale 12">
            <a:extLst>
              <a:ext uri="{FF2B5EF4-FFF2-40B4-BE49-F238E27FC236}">
                <a16:creationId xmlns:a16="http://schemas.microsoft.com/office/drawing/2014/main" id="{68F365F6-7BE6-59EB-B969-1B3E43E96B76}"/>
              </a:ext>
            </a:extLst>
          </p:cNvPr>
          <p:cNvSpPr/>
          <p:nvPr/>
        </p:nvSpPr>
        <p:spPr>
          <a:xfrm>
            <a:off x="410012" y="580389"/>
            <a:ext cx="540000" cy="540000"/>
          </a:xfrm>
          <a:prstGeom prst="ellips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DE2403D7-314C-ABD7-81D7-7F3123152BE5}"/>
              </a:ext>
            </a:extLst>
          </p:cNvPr>
          <p:cNvCxnSpPr>
            <a:cxnSpLocks/>
          </p:cNvCxnSpPr>
          <p:nvPr/>
        </p:nvCxnSpPr>
        <p:spPr>
          <a:xfrm>
            <a:off x="688279" y="0"/>
            <a:ext cx="0" cy="6939023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ttangolo 1">
            <a:extLst>
              <a:ext uri="{FF2B5EF4-FFF2-40B4-BE49-F238E27FC236}">
                <a16:creationId xmlns:a16="http://schemas.microsoft.com/office/drawing/2014/main" id="{33C496BD-1223-AF7A-FE81-CEA4783D49D2}"/>
              </a:ext>
            </a:extLst>
          </p:cNvPr>
          <p:cNvSpPr/>
          <p:nvPr/>
        </p:nvSpPr>
        <p:spPr>
          <a:xfrm>
            <a:off x="1374218" y="5069343"/>
            <a:ext cx="3054401" cy="138499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it-IT" sz="2800" b="1">
                <a:ln w="0"/>
                <a:solidFill>
                  <a:schemeClr val="bg2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Come avviene nell’essere umano</a:t>
            </a:r>
            <a:r>
              <a:rPr lang="it-IT" sz="2800" b="1" cap="none" spc="0">
                <a:ln w="0"/>
                <a:solidFill>
                  <a:schemeClr val="bg2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6533354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sellaDiTesto 6">
            <a:extLst>
              <a:ext uri="{FF2B5EF4-FFF2-40B4-BE49-F238E27FC236}">
                <a16:creationId xmlns:a16="http://schemas.microsoft.com/office/drawing/2014/main" id="{77069133-4EB2-A102-D728-8370FF5B3BEA}"/>
              </a:ext>
            </a:extLst>
          </p:cNvPr>
          <p:cNvSpPr txBox="1"/>
          <p:nvPr/>
        </p:nvSpPr>
        <p:spPr>
          <a:xfrm>
            <a:off x="7473731" y="580389"/>
            <a:ext cx="3969401" cy="375487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it-IT" sz="1700"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Lavoro congiunto di diverse aree cerebrali</a:t>
            </a:r>
          </a:p>
          <a:p>
            <a:pPr marL="285750" indent="-285750">
              <a:buFont typeface="Arial"/>
              <a:buChar char="•"/>
            </a:pPr>
            <a:endParaRPr lang="it-IT" sz="1700">
              <a:latin typeface="Inter" panose="02000503000000020004" pitchFamily="50" charset="0"/>
              <a:ea typeface="Inter" panose="02000503000000020004" pitchFamily="50" charset="0"/>
              <a:cs typeface="Inter" panose="02000503000000020004" pitchFamily="50" charset="0"/>
            </a:endParaRPr>
          </a:p>
          <a:p>
            <a:pPr marL="285750" indent="-285750">
              <a:buFont typeface="Arial"/>
              <a:buChar char="•"/>
            </a:pPr>
            <a:r>
              <a:rPr lang="it-IT" sz="1700"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L'area principale responsabile nel riconoscimento dei volti è l'Area Facciale Fusiforme (FFA), nota anche come giro fusiforme.</a:t>
            </a:r>
          </a:p>
          <a:p>
            <a:pPr marL="285750" indent="-285750">
              <a:buFont typeface="Arial"/>
              <a:buChar char="•"/>
            </a:pPr>
            <a:endParaRPr lang="it-IT" sz="1700">
              <a:latin typeface="Inter" panose="02000503000000020004" pitchFamily="50" charset="0"/>
              <a:ea typeface="Inter" panose="02000503000000020004" pitchFamily="50" charset="0"/>
              <a:cs typeface="Inter" panose="02000503000000020004" pitchFamily="50" charset="0"/>
            </a:endParaRPr>
          </a:p>
          <a:p>
            <a:pPr marL="285750" indent="-285750">
              <a:buFont typeface="Arial"/>
              <a:buChar char="•"/>
            </a:pPr>
            <a:r>
              <a:rPr lang="it-IT" sz="1700"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Un modello teorico che esplora il riconoscimento facciale è il modello di Bruce e Young.  Con 3 fasi:</a:t>
            </a:r>
          </a:p>
          <a:p>
            <a:pPr marL="285750" indent="-285750">
              <a:buFont typeface="Arial"/>
              <a:buChar char="•"/>
            </a:pPr>
            <a:endParaRPr lang="it-IT" sz="1700">
              <a:latin typeface="Inter" panose="02000503000000020004" pitchFamily="50" charset="0"/>
              <a:ea typeface="Inter" panose="02000503000000020004" pitchFamily="50" charset="0"/>
              <a:cs typeface="Inter" panose="02000503000000020004" pitchFamily="50" charset="0"/>
            </a:endParaRPr>
          </a:p>
          <a:p>
            <a:pPr marL="285750" indent="-285750">
              <a:buFont typeface="Arial"/>
              <a:buChar char="•"/>
            </a:pPr>
            <a:endParaRPr lang="it-IT" sz="1700">
              <a:latin typeface="Inter" panose="02000503000000020004" pitchFamily="50" charset="0"/>
              <a:ea typeface="Inter" panose="02000503000000020004" pitchFamily="50" charset="0"/>
              <a:cs typeface="Inter" panose="02000503000000020004" pitchFamily="50" charset="0"/>
            </a:endParaRPr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0AA80426-9BA4-2A5A-2579-90D41C7D703E}"/>
              </a:ext>
            </a:extLst>
          </p:cNvPr>
          <p:cNvSpPr/>
          <p:nvPr/>
        </p:nvSpPr>
        <p:spPr>
          <a:xfrm>
            <a:off x="1374218" y="536514"/>
            <a:ext cx="4338713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it-IT" sz="2800" b="1">
                <a:ln w="0"/>
                <a:solidFill>
                  <a:schemeClr val="bg2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Dove viene utilizzato?</a:t>
            </a:r>
          </a:p>
        </p:txBody>
      </p:sp>
      <p:sp>
        <p:nvSpPr>
          <p:cNvPr id="11" name="Ovale 10">
            <a:extLst>
              <a:ext uri="{FF2B5EF4-FFF2-40B4-BE49-F238E27FC236}">
                <a16:creationId xmlns:a16="http://schemas.microsoft.com/office/drawing/2014/main" id="{F4997186-15E2-CBF7-FEC6-551E7F868F5E}"/>
              </a:ext>
            </a:extLst>
          </p:cNvPr>
          <p:cNvSpPr/>
          <p:nvPr/>
        </p:nvSpPr>
        <p:spPr>
          <a:xfrm>
            <a:off x="264073" y="2884602"/>
            <a:ext cx="848412" cy="848412"/>
          </a:xfrm>
          <a:prstGeom prst="ellips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Ovale 11">
            <a:extLst>
              <a:ext uri="{FF2B5EF4-FFF2-40B4-BE49-F238E27FC236}">
                <a16:creationId xmlns:a16="http://schemas.microsoft.com/office/drawing/2014/main" id="{BCC80577-9411-1ED1-D570-A7191761ECC3}"/>
              </a:ext>
            </a:extLst>
          </p:cNvPr>
          <p:cNvSpPr/>
          <p:nvPr/>
        </p:nvSpPr>
        <p:spPr>
          <a:xfrm>
            <a:off x="410012" y="5491841"/>
            <a:ext cx="540000" cy="540000"/>
          </a:xfrm>
          <a:prstGeom prst="ellips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Ovale 12">
            <a:extLst>
              <a:ext uri="{FF2B5EF4-FFF2-40B4-BE49-F238E27FC236}">
                <a16:creationId xmlns:a16="http://schemas.microsoft.com/office/drawing/2014/main" id="{68F365F6-7BE6-59EB-B969-1B3E43E96B76}"/>
              </a:ext>
            </a:extLst>
          </p:cNvPr>
          <p:cNvSpPr/>
          <p:nvPr/>
        </p:nvSpPr>
        <p:spPr>
          <a:xfrm>
            <a:off x="410012" y="580389"/>
            <a:ext cx="540000" cy="540000"/>
          </a:xfrm>
          <a:prstGeom prst="ellips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DE2403D7-314C-ABD7-81D7-7F3123152BE5}"/>
              </a:ext>
            </a:extLst>
          </p:cNvPr>
          <p:cNvCxnSpPr>
            <a:cxnSpLocks/>
          </p:cNvCxnSpPr>
          <p:nvPr/>
        </p:nvCxnSpPr>
        <p:spPr>
          <a:xfrm>
            <a:off x="688279" y="0"/>
            <a:ext cx="0" cy="6939023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ttangolo 1">
            <a:extLst>
              <a:ext uri="{FF2B5EF4-FFF2-40B4-BE49-F238E27FC236}">
                <a16:creationId xmlns:a16="http://schemas.microsoft.com/office/drawing/2014/main" id="{33C496BD-1223-AF7A-FE81-CEA4783D49D2}"/>
              </a:ext>
            </a:extLst>
          </p:cNvPr>
          <p:cNvSpPr/>
          <p:nvPr/>
        </p:nvSpPr>
        <p:spPr>
          <a:xfrm>
            <a:off x="1390752" y="2246979"/>
            <a:ext cx="5091071" cy="212365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it-IT" sz="4400" b="1">
                <a:ln w="0"/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Come avviene nell’essere umano</a:t>
            </a:r>
            <a:r>
              <a:rPr lang="it-IT" sz="4400" b="1" cap="none" spc="0">
                <a:ln w="0"/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?</a:t>
            </a: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5D37D7EF-E415-28CA-B3D0-5F97D99EB931}"/>
              </a:ext>
            </a:extLst>
          </p:cNvPr>
          <p:cNvSpPr/>
          <p:nvPr/>
        </p:nvSpPr>
        <p:spPr>
          <a:xfrm>
            <a:off x="1390752" y="5284787"/>
            <a:ext cx="4512334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it-IT" sz="2800" b="1">
                <a:ln w="0"/>
                <a:solidFill>
                  <a:schemeClr val="bg2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Esperimento Rockefeller University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3350E98D-9D81-7C3F-47F5-19C8CB44D58F}"/>
              </a:ext>
            </a:extLst>
          </p:cNvPr>
          <p:cNvSpPr txBox="1"/>
          <p:nvPr/>
        </p:nvSpPr>
        <p:spPr>
          <a:xfrm>
            <a:off x="7818359" y="3883015"/>
            <a:ext cx="3963629" cy="24468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AutoNum type="arabicPeriod"/>
            </a:pPr>
            <a:r>
              <a:rPr lang="it-IT" sz="1700" dirty="0"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Riconosce rapidamente e automaticamente un volto come familiare o sconosciuto</a:t>
            </a:r>
          </a:p>
          <a:p>
            <a:pPr marL="342900" indent="-342900">
              <a:buAutoNum type="arabicPeriod"/>
            </a:pPr>
            <a:r>
              <a:rPr lang="it-IT" sz="1700" dirty="0"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Considera le nostre esperienze passate e i ricordi associati al volto, permettendoci di ricordare informazioni sulla persona</a:t>
            </a:r>
          </a:p>
          <a:p>
            <a:pPr marL="342900" indent="-342900">
              <a:buAutoNum type="arabicPeriod"/>
            </a:pPr>
            <a:r>
              <a:rPr lang="it-IT" sz="1700" dirty="0"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Riconoscimento del nome della persona associato al volto</a:t>
            </a:r>
          </a:p>
        </p:txBody>
      </p:sp>
    </p:spTree>
    <p:extLst>
      <p:ext uri="{BB962C8B-B14F-4D97-AF65-F5344CB8AC3E}">
        <p14:creationId xmlns:p14="http://schemas.microsoft.com/office/powerpoint/2010/main" val="39804158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sellaDiTesto 6">
            <a:extLst>
              <a:ext uri="{FF2B5EF4-FFF2-40B4-BE49-F238E27FC236}">
                <a16:creationId xmlns:a16="http://schemas.microsoft.com/office/drawing/2014/main" id="{77069133-4EB2-A102-D728-8370FF5B3BEA}"/>
              </a:ext>
            </a:extLst>
          </p:cNvPr>
          <p:cNvSpPr txBox="1"/>
          <p:nvPr/>
        </p:nvSpPr>
        <p:spPr>
          <a:xfrm>
            <a:off x="7595851" y="3194903"/>
            <a:ext cx="3969401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it-IT" dirty="0"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Le nostre capacità di riconoscimento facciale si sviluppano in diverse fasi:</a:t>
            </a:r>
          </a:p>
          <a:p>
            <a:pPr marL="285750" indent="-285750">
              <a:buFont typeface="Arial"/>
              <a:buChar char="•"/>
            </a:pPr>
            <a:endParaRPr lang="it-IT" dirty="0">
              <a:latin typeface="Inter" panose="02000503000000020004" pitchFamily="50" charset="0"/>
              <a:ea typeface="Inter" panose="02000503000000020004" pitchFamily="50" charset="0"/>
              <a:cs typeface="Inter" panose="02000503000000020004" pitchFamily="50" charset="0"/>
            </a:endParaRPr>
          </a:p>
          <a:p>
            <a:pPr marL="285750" indent="-285750">
              <a:buFont typeface="Arial"/>
              <a:buChar char="•"/>
            </a:pPr>
            <a:endParaRPr lang="it-IT" dirty="0">
              <a:latin typeface="Inter" panose="02000503000000020004" pitchFamily="50" charset="0"/>
              <a:ea typeface="Inter" panose="02000503000000020004" pitchFamily="50" charset="0"/>
              <a:cs typeface="Inter" panose="02000503000000020004" pitchFamily="50" charset="0"/>
            </a:endParaRPr>
          </a:p>
          <a:p>
            <a:pPr marL="285750" indent="-285750">
              <a:buFont typeface="Arial"/>
              <a:buChar char="•"/>
            </a:pPr>
            <a:endParaRPr lang="it-IT" dirty="0">
              <a:latin typeface="Inter" panose="02000503000000020004" pitchFamily="50" charset="0"/>
              <a:ea typeface="Inter" panose="02000503000000020004" pitchFamily="50" charset="0"/>
              <a:cs typeface="Inter" panose="02000503000000020004" pitchFamily="50" charset="0"/>
            </a:endParaRPr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0AA80426-9BA4-2A5A-2579-90D41C7D703E}"/>
              </a:ext>
            </a:extLst>
          </p:cNvPr>
          <p:cNvSpPr/>
          <p:nvPr/>
        </p:nvSpPr>
        <p:spPr>
          <a:xfrm>
            <a:off x="1374218" y="536514"/>
            <a:ext cx="4338713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it-IT" sz="2800" b="1">
                <a:ln w="0"/>
                <a:solidFill>
                  <a:schemeClr val="bg2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Dove viene utilizzato?</a:t>
            </a:r>
          </a:p>
        </p:txBody>
      </p:sp>
      <p:sp>
        <p:nvSpPr>
          <p:cNvPr id="11" name="Ovale 10">
            <a:extLst>
              <a:ext uri="{FF2B5EF4-FFF2-40B4-BE49-F238E27FC236}">
                <a16:creationId xmlns:a16="http://schemas.microsoft.com/office/drawing/2014/main" id="{F4997186-15E2-CBF7-FEC6-551E7F868F5E}"/>
              </a:ext>
            </a:extLst>
          </p:cNvPr>
          <p:cNvSpPr/>
          <p:nvPr/>
        </p:nvSpPr>
        <p:spPr>
          <a:xfrm>
            <a:off x="264073" y="2884602"/>
            <a:ext cx="848412" cy="848412"/>
          </a:xfrm>
          <a:prstGeom prst="ellips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Ovale 11">
            <a:extLst>
              <a:ext uri="{FF2B5EF4-FFF2-40B4-BE49-F238E27FC236}">
                <a16:creationId xmlns:a16="http://schemas.microsoft.com/office/drawing/2014/main" id="{BCC80577-9411-1ED1-D570-A7191761ECC3}"/>
              </a:ext>
            </a:extLst>
          </p:cNvPr>
          <p:cNvSpPr/>
          <p:nvPr/>
        </p:nvSpPr>
        <p:spPr>
          <a:xfrm>
            <a:off x="410012" y="5491841"/>
            <a:ext cx="540000" cy="540000"/>
          </a:xfrm>
          <a:prstGeom prst="ellips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Ovale 12">
            <a:extLst>
              <a:ext uri="{FF2B5EF4-FFF2-40B4-BE49-F238E27FC236}">
                <a16:creationId xmlns:a16="http://schemas.microsoft.com/office/drawing/2014/main" id="{68F365F6-7BE6-59EB-B969-1B3E43E96B76}"/>
              </a:ext>
            </a:extLst>
          </p:cNvPr>
          <p:cNvSpPr/>
          <p:nvPr/>
        </p:nvSpPr>
        <p:spPr>
          <a:xfrm>
            <a:off x="410012" y="580389"/>
            <a:ext cx="540000" cy="540000"/>
          </a:xfrm>
          <a:prstGeom prst="ellips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DE2403D7-314C-ABD7-81D7-7F3123152BE5}"/>
              </a:ext>
            </a:extLst>
          </p:cNvPr>
          <p:cNvCxnSpPr>
            <a:cxnSpLocks/>
          </p:cNvCxnSpPr>
          <p:nvPr/>
        </p:nvCxnSpPr>
        <p:spPr>
          <a:xfrm>
            <a:off x="688279" y="0"/>
            <a:ext cx="0" cy="6939023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ttangolo 1">
            <a:extLst>
              <a:ext uri="{FF2B5EF4-FFF2-40B4-BE49-F238E27FC236}">
                <a16:creationId xmlns:a16="http://schemas.microsoft.com/office/drawing/2014/main" id="{33C496BD-1223-AF7A-FE81-CEA4783D49D2}"/>
              </a:ext>
            </a:extLst>
          </p:cNvPr>
          <p:cNvSpPr/>
          <p:nvPr/>
        </p:nvSpPr>
        <p:spPr>
          <a:xfrm>
            <a:off x="1390752" y="2246979"/>
            <a:ext cx="5091071" cy="212365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it-IT" sz="4400" b="1">
                <a:ln w="0"/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Come avviene nell’essere umano</a:t>
            </a:r>
            <a:r>
              <a:rPr lang="it-IT" sz="4400" b="1" cap="none" spc="0">
                <a:ln w="0"/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?</a:t>
            </a: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5D37D7EF-E415-28CA-B3D0-5F97D99EB931}"/>
              </a:ext>
            </a:extLst>
          </p:cNvPr>
          <p:cNvSpPr/>
          <p:nvPr/>
        </p:nvSpPr>
        <p:spPr>
          <a:xfrm>
            <a:off x="1390752" y="5284787"/>
            <a:ext cx="4512334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it-IT" sz="2800" b="1">
                <a:ln w="0"/>
                <a:solidFill>
                  <a:schemeClr val="bg2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Esperimento Rockefeller University</a:t>
            </a:r>
          </a:p>
        </p:txBody>
      </p:sp>
      <p:pic>
        <p:nvPicPr>
          <p:cNvPr id="5" name="Immagine 4" descr="Immagine che contiene schizzo, disegno, Cervello&#10;&#10;Descrizione generata automaticamente">
            <a:extLst>
              <a:ext uri="{FF2B5EF4-FFF2-40B4-BE49-F238E27FC236}">
                <a16:creationId xmlns:a16="http://schemas.microsoft.com/office/drawing/2014/main" id="{6018B96A-FB6D-054E-0E80-FA59EDC7C9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1695" y="418281"/>
            <a:ext cx="2429458" cy="2595346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6555FC8F-2809-F7D9-4D07-8D899BF7D606}"/>
              </a:ext>
            </a:extLst>
          </p:cNvPr>
          <p:cNvSpPr txBox="1"/>
          <p:nvPr/>
        </p:nvSpPr>
        <p:spPr>
          <a:xfrm>
            <a:off x="8025651" y="4072066"/>
            <a:ext cx="3756337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AutoNum type="arabicPeriod"/>
            </a:pPr>
            <a:r>
              <a:rPr lang="it-IT" dirty="0"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Distinguere i volti dagli oggetti</a:t>
            </a:r>
          </a:p>
          <a:p>
            <a:pPr marL="342900" indent="-342900">
              <a:buAutoNum type="arabicPeriod"/>
            </a:pPr>
            <a:r>
              <a:rPr lang="it-IT" dirty="0"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Rilevare le emozioni nei volti</a:t>
            </a:r>
          </a:p>
          <a:p>
            <a:pPr marL="342900" indent="-342900">
              <a:buAutoNum type="arabicPeriod"/>
            </a:pPr>
            <a:r>
              <a:rPr lang="it-IT" dirty="0"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Ricordare volti familiari</a:t>
            </a:r>
          </a:p>
          <a:p>
            <a:pPr marL="342900" indent="-342900">
              <a:buAutoNum type="arabicPeriod"/>
            </a:pPr>
            <a:r>
              <a:rPr lang="it-IT" dirty="0"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Imitare le espressioni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683155F-3A4E-D7A3-9E82-5071E8EC005F}"/>
              </a:ext>
            </a:extLst>
          </p:cNvPr>
          <p:cNvSpPr txBox="1"/>
          <p:nvPr/>
        </p:nvSpPr>
        <p:spPr>
          <a:xfrm>
            <a:off x="7567436" y="5570176"/>
            <a:ext cx="3997816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it-IT" dirty="0"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Capacità di riconoscere e ricordare i volti raggiunge il suo massimo tra i 30 e i 34 anni.</a:t>
            </a:r>
          </a:p>
        </p:txBody>
      </p:sp>
    </p:spTree>
    <p:extLst>
      <p:ext uri="{BB962C8B-B14F-4D97-AF65-F5344CB8AC3E}">
        <p14:creationId xmlns:p14="http://schemas.microsoft.com/office/powerpoint/2010/main" val="32283837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sellaDiTesto 6">
            <a:extLst>
              <a:ext uri="{FF2B5EF4-FFF2-40B4-BE49-F238E27FC236}">
                <a16:creationId xmlns:a16="http://schemas.microsoft.com/office/drawing/2014/main" id="{77069133-4EB2-A102-D728-8370FF5B3BEA}"/>
              </a:ext>
            </a:extLst>
          </p:cNvPr>
          <p:cNvSpPr txBox="1"/>
          <p:nvPr/>
        </p:nvSpPr>
        <p:spPr>
          <a:xfrm>
            <a:off x="7522030" y="225415"/>
            <a:ext cx="3981691" cy="663258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it-IT" sz="1700" dirty="0"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Professor </a:t>
            </a:r>
            <a:r>
              <a:rPr lang="it-IT" sz="1700" dirty="0" err="1"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Winrich</a:t>
            </a:r>
            <a:r>
              <a:rPr lang="it-IT" sz="1700" dirty="0"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 </a:t>
            </a:r>
            <a:r>
              <a:rPr lang="it-IT" sz="1700" dirty="0" err="1"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Freiwald</a:t>
            </a:r>
            <a:r>
              <a:rPr lang="it-IT" sz="1700" dirty="0"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, capo del Laboratorio di Sistemi Neurali presso la Rockefeller University, e la dottoressa Sofia Landi, ricercatrice nel medesimo laboratorio.</a:t>
            </a:r>
          </a:p>
          <a:p>
            <a:pPr marL="285750" indent="-285750">
              <a:buFont typeface="Arial"/>
              <a:buChar char="•"/>
            </a:pPr>
            <a:endParaRPr lang="it-IT" sz="1700" dirty="0">
              <a:latin typeface="Inter" panose="02000503000000020004" pitchFamily="50" charset="0"/>
              <a:ea typeface="Inter" panose="02000503000000020004" pitchFamily="50" charset="0"/>
              <a:cs typeface="Inter" panose="02000503000000020004" pitchFamily="50" charset="0"/>
            </a:endParaRPr>
          </a:p>
          <a:p>
            <a:pPr marL="285750" indent="-285750">
              <a:buFont typeface="Arial"/>
              <a:buChar char="•"/>
            </a:pPr>
            <a:r>
              <a:rPr lang="it-IT" sz="1700" dirty="0"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Esplorazione del processo di riconoscimento di volti.</a:t>
            </a:r>
          </a:p>
          <a:p>
            <a:pPr marL="285750" indent="-285750">
              <a:buFont typeface="Arial"/>
              <a:buChar char="•"/>
            </a:pPr>
            <a:endParaRPr lang="it-IT" sz="1700" dirty="0">
              <a:latin typeface="Inter" panose="02000503000000020004" pitchFamily="50" charset="0"/>
              <a:ea typeface="Inter" panose="02000503000000020004" pitchFamily="50" charset="0"/>
              <a:cs typeface="Inter" panose="02000503000000020004" pitchFamily="50" charset="0"/>
            </a:endParaRPr>
          </a:p>
          <a:p>
            <a:pPr marL="285750" indent="-285750">
              <a:buFont typeface="Arial"/>
              <a:buChar char="•"/>
            </a:pPr>
            <a:r>
              <a:rPr lang="it-IT" sz="1700" dirty="0"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Risonanza magnetica funzionale su macachi Rhesus, mentre vedono immagini di volti dei loro simili.</a:t>
            </a:r>
          </a:p>
          <a:p>
            <a:pPr marL="285750" indent="-285750">
              <a:buFont typeface="Arial"/>
              <a:buChar char="•"/>
            </a:pPr>
            <a:endParaRPr lang="it-IT" sz="1700" dirty="0">
              <a:latin typeface="Inter" panose="02000503000000020004" pitchFamily="50" charset="0"/>
              <a:ea typeface="Inter" panose="02000503000000020004" pitchFamily="50" charset="0"/>
              <a:cs typeface="Inter" panose="02000503000000020004" pitchFamily="50" charset="0"/>
            </a:endParaRPr>
          </a:p>
          <a:p>
            <a:pPr marL="285750" indent="-285750">
              <a:buFont typeface="Arial"/>
              <a:buChar char="•"/>
            </a:pPr>
            <a:r>
              <a:rPr lang="it-IT" sz="1700" dirty="0"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Volti suddivisi in: personalmente familiari, visualmente familiari e sconosciuti.</a:t>
            </a:r>
          </a:p>
          <a:p>
            <a:pPr marL="285750" indent="-285750">
              <a:buFont typeface="Arial"/>
              <a:buChar char="•"/>
            </a:pPr>
            <a:endParaRPr lang="it-IT" sz="1700" dirty="0">
              <a:latin typeface="Inter" panose="02000503000000020004" pitchFamily="50" charset="0"/>
              <a:ea typeface="Inter" panose="02000503000000020004" pitchFamily="50" charset="0"/>
              <a:cs typeface="Inter" panose="02000503000000020004" pitchFamily="50" charset="0"/>
            </a:endParaRPr>
          </a:p>
          <a:p>
            <a:pPr marL="285750" indent="-285750">
              <a:buFont typeface="Arial"/>
              <a:buChar char="•"/>
            </a:pPr>
            <a:r>
              <a:rPr lang="it-IT" sz="1700" dirty="0"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Maggiore attività di risposta nei personalmente familiari.</a:t>
            </a:r>
          </a:p>
          <a:p>
            <a:pPr marL="285750" indent="-285750">
              <a:buFont typeface="Arial"/>
              <a:buChar char="•"/>
            </a:pPr>
            <a:endParaRPr lang="it-IT" sz="1700" dirty="0">
              <a:latin typeface="Inter" panose="02000503000000020004" pitchFamily="50" charset="0"/>
              <a:ea typeface="Inter" panose="02000503000000020004" pitchFamily="50" charset="0"/>
              <a:cs typeface="Inter" panose="02000503000000020004" pitchFamily="50" charset="0"/>
            </a:endParaRPr>
          </a:p>
          <a:p>
            <a:pPr marL="285750" indent="-285750">
              <a:buFont typeface="Arial"/>
              <a:buChar char="•"/>
            </a:pPr>
            <a:r>
              <a:rPr lang="it-IT" sz="1700" dirty="0"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Memoria dichiarativa e conoscenza sociale.</a:t>
            </a:r>
          </a:p>
          <a:p>
            <a:pPr marL="285750" indent="-285750">
              <a:buFont typeface="Arial"/>
              <a:buChar char="•"/>
            </a:pPr>
            <a:endParaRPr lang="it-IT" sz="1700" dirty="0">
              <a:latin typeface="Inter" panose="02000503000000020004" pitchFamily="50" charset="0"/>
              <a:ea typeface="Inter" panose="02000503000000020004" pitchFamily="50" charset="0"/>
              <a:cs typeface="Inter" panose="02000503000000020004" pitchFamily="50" charset="0"/>
            </a:endParaRPr>
          </a:p>
        </p:txBody>
      </p:sp>
      <p:sp>
        <p:nvSpPr>
          <p:cNvPr id="11" name="Ovale 10">
            <a:extLst>
              <a:ext uri="{FF2B5EF4-FFF2-40B4-BE49-F238E27FC236}">
                <a16:creationId xmlns:a16="http://schemas.microsoft.com/office/drawing/2014/main" id="{F4997186-15E2-CBF7-FEC6-551E7F868F5E}"/>
              </a:ext>
            </a:extLst>
          </p:cNvPr>
          <p:cNvSpPr/>
          <p:nvPr/>
        </p:nvSpPr>
        <p:spPr>
          <a:xfrm>
            <a:off x="264073" y="2884602"/>
            <a:ext cx="848412" cy="848412"/>
          </a:xfrm>
          <a:prstGeom prst="ellips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Ovale 11">
            <a:extLst>
              <a:ext uri="{FF2B5EF4-FFF2-40B4-BE49-F238E27FC236}">
                <a16:creationId xmlns:a16="http://schemas.microsoft.com/office/drawing/2014/main" id="{BCC80577-9411-1ED1-D570-A7191761ECC3}"/>
              </a:ext>
            </a:extLst>
          </p:cNvPr>
          <p:cNvSpPr/>
          <p:nvPr/>
        </p:nvSpPr>
        <p:spPr>
          <a:xfrm>
            <a:off x="410012" y="5491841"/>
            <a:ext cx="540000" cy="540000"/>
          </a:xfrm>
          <a:prstGeom prst="ellips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Ovale 12">
            <a:extLst>
              <a:ext uri="{FF2B5EF4-FFF2-40B4-BE49-F238E27FC236}">
                <a16:creationId xmlns:a16="http://schemas.microsoft.com/office/drawing/2014/main" id="{68F365F6-7BE6-59EB-B969-1B3E43E96B76}"/>
              </a:ext>
            </a:extLst>
          </p:cNvPr>
          <p:cNvSpPr/>
          <p:nvPr/>
        </p:nvSpPr>
        <p:spPr>
          <a:xfrm>
            <a:off x="410012" y="580389"/>
            <a:ext cx="540000" cy="540000"/>
          </a:xfrm>
          <a:prstGeom prst="ellips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DE2403D7-314C-ABD7-81D7-7F3123152BE5}"/>
              </a:ext>
            </a:extLst>
          </p:cNvPr>
          <p:cNvCxnSpPr>
            <a:cxnSpLocks/>
          </p:cNvCxnSpPr>
          <p:nvPr/>
        </p:nvCxnSpPr>
        <p:spPr>
          <a:xfrm>
            <a:off x="688279" y="0"/>
            <a:ext cx="0" cy="6939023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ttangolo 1">
            <a:extLst>
              <a:ext uri="{FF2B5EF4-FFF2-40B4-BE49-F238E27FC236}">
                <a16:creationId xmlns:a16="http://schemas.microsoft.com/office/drawing/2014/main" id="{33C496BD-1223-AF7A-FE81-CEA4783D49D2}"/>
              </a:ext>
            </a:extLst>
          </p:cNvPr>
          <p:cNvSpPr/>
          <p:nvPr/>
        </p:nvSpPr>
        <p:spPr>
          <a:xfrm>
            <a:off x="1390752" y="373335"/>
            <a:ext cx="5091071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it-IT" sz="2800" b="1">
                <a:ln w="0"/>
                <a:solidFill>
                  <a:schemeClr val="bg2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Come avviene nell’essere umano</a:t>
            </a:r>
            <a:r>
              <a:rPr lang="it-IT" sz="2800" b="1" cap="none" spc="0">
                <a:ln w="0"/>
                <a:solidFill>
                  <a:schemeClr val="bg2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?</a:t>
            </a: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5D37D7EF-E415-28CA-B3D0-5F97D99EB931}"/>
              </a:ext>
            </a:extLst>
          </p:cNvPr>
          <p:cNvSpPr/>
          <p:nvPr/>
        </p:nvSpPr>
        <p:spPr>
          <a:xfrm>
            <a:off x="1390752" y="5483120"/>
            <a:ext cx="4512334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it-IT" sz="2800" b="1">
                <a:ln w="0"/>
                <a:solidFill>
                  <a:schemeClr val="bg2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Prosopagnosia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5E629CB8-514D-C98E-0D60-00444D4BC8FA}"/>
              </a:ext>
            </a:extLst>
          </p:cNvPr>
          <p:cNvSpPr/>
          <p:nvPr/>
        </p:nvSpPr>
        <p:spPr>
          <a:xfrm>
            <a:off x="1390752" y="2246979"/>
            <a:ext cx="4512334" cy="212365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it-IT" sz="4400" b="1">
                <a:ln w="0"/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Esperimento Rockefeller University</a:t>
            </a:r>
          </a:p>
        </p:txBody>
      </p:sp>
    </p:spTree>
    <p:extLst>
      <p:ext uri="{BB962C8B-B14F-4D97-AF65-F5344CB8AC3E}">
        <p14:creationId xmlns:p14="http://schemas.microsoft.com/office/powerpoint/2010/main" val="40324982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sellaDiTesto 6">
            <a:extLst>
              <a:ext uri="{FF2B5EF4-FFF2-40B4-BE49-F238E27FC236}">
                <a16:creationId xmlns:a16="http://schemas.microsoft.com/office/drawing/2014/main" id="{77069133-4EB2-A102-D728-8370FF5B3BEA}"/>
              </a:ext>
            </a:extLst>
          </p:cNvPr>
          <p:cNvSpPr txBox="1"/>
          <p:nvPr/>
        </p:nvSpPr>
        <p:spPr>
          <a:xfrm>
            <a:off x="7101734" y="373335"/>
            <a:ext cx="4512333" cy="63709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it-IT" sz="1700" dirty="0"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La prosopagnosia è l’incapacità di riconoscere i volti.</a:t>
            </a:r>
          </a:p>
          <a:p>
            <a:pPr marL="285750" indent="-285750">
              <a:buFont typeface="Arial"/>
              <a:buChar char="•"/>
            </a:pPr>
            <a:endParaRPr lang="it-IT" sz="1700" dirty="0">
              <a:latin typeface="Inter" panose="02000503000000020004" pitchFamily="50" charset="0"/>
              <a:ea typeface="Inter" panose="02000503000000020004" pitchFamily="50" charset="0"/>
              <a:cs typeface="Inter" panose="02000503000000020004" pitchFamily="50" charset="0"/>
            </a:endParaRPr>
          </a:p>
          <a:p>
            <a:pPr marL="285750" indent="-285750">
              <a:buFont typeface="Arial"/>
              <a:buChar char="•"/>
            </a:pPr>
            <a:r>
              <a:rPr lang="it-IT" sz="1700" dirty="0"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Malattia che interessa il 2,5% della popolazione mondiale.</a:t>
            </a:r>
          </a:p>
          <a:p>
            <a:pPr marL="285750" indent="-285750">
              <a:buFont typeface="Arial"/>
              <a:buChar char="•"/>
            </a:pPr>
            <a:endParaRPr lang="it-IT" sz="1700" dirty="0">
              <a:latin typeface="Inter" panose="02000503000000020004" pitchFamily="50" charset="0"/>
              <a:ea typeface="Inter" panose="02000503000000020004" pitchFamily="50" charset="0"/>
              <a:cs typeface="Inter" panose="02000503000000020004" pitchFamily="50" charset="0"/>
            </a:endParaRPr>
          </a:p>
          <a:p>
            <a:pPr marL="285750" indent="-285750">
              <a:buFont typeface="Arial"/>
              <a:buChar char="•"/>
            </a:pPr>
            <a:r>
              <a:rPr lang="it-IT" sz="1700" dirty="0"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Deriva dall'unione di 2 parole greche: </a:t>
            </a:r>
            <a:r>
              <a:rPr lang="it-IT" sz="1700" i="1" dirty="0" err="1"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prosopon</a:t>
            </a:r>
            <a:r>
              <a:rPr lang="it-IT" sz="1700" dirty="0"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 (volto) e </a:t>
            </a:r>
            <a:r>
              <a:rPr lang="it-IT" sz="1700" i="1" dirty="0"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agnosia</a:t>
            </a:r>
            <a:r>
              <a:rPr lang="it-IT" sz="1700" dirty="0"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 (non conoscenza).  </a:t>
            </a:r>
          </a:p>
          <a:p>
            <a:pPr marL="285750" indent="-285750">
              <a:buFont typeface="Arial"/>
              <a:buChar char="•"/>
            </a:pPr>
            <a:endParaRPr lang="it-IT" sz="1700" dirty="0">
              <a:latin typeface="Inter" panose="02000503000000020004" pitchFamily="50" charset="0"/>
              <a:ea typeface="Inter" panose="02000503000000020004" pitchFamily="50" charset="0"/>
              <a:cs typeface="Inter" panose="02000503000000020004" pitchFamily="50" charset="0"/>
            </a:endParaRPr>
          </a:p>
          <a:p>
            <a:pPr marL="285750" indent="-285750">
              <a:buFont typeface="Arial"/>
              <a:buChar char="•"/>
            </a:pPr>
            <a:r>
              <a:rPr lang="it-IT" sz="1700" dirty="0"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Esistono due forme di prosopagnosia:</a:t>
            </a:r>
          </a:p>
          <a:p>
            <a:pPr marL="285750" indent="-285750">
              <a:buFont typeface="Arial"/>
              <a:buChar char="•"/>
            </a:pPr>
            <a:endParaRPr lang="it-IT" sz="1700" dirty="0">
              <a:latin typeface="Inter" panose="02000503000000020004" pitchFamily="50" charset="0"/>
              <a:ea typeface="Inter" panose="02000503000000020004" pitchFamily="50" charset="0"/>
              <a:cs typeface="Inter" panose="02000503000000020004" pitchFamily="50" charset="0"/>
            </a:endParaRPr>
          </a:p>
          <a:p>
            <a:pPr marL="285750" indent="-285750">
              <a:buFont typeface="Arial"/>
              <a:buChar char="•"/>
            </a:pPr>
            <a:r>
              <a:rPr lang="it-IT" sz="1700" dirty="0"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Prosopagnosia evolutiva</a:t>
            </a:r>
          </a:p>
          <a:p>
            <a:pPr marL="285750" indent="-285750">
              <a:buFont typeface="Arial"/>
              <a:buChar char="•"/>
            </a:pPr>
            <a:endParaRPr lang="it-IT" sz="1700" dirty="0">
              <a:latin typeface="Inter" panose="02000503000000020004" pitchFamily="50" charset="0"/>
              <a:ea typeface="Inter" panose="02000503000000020004" pitchFamily="50" charset="0"/>
              <a:cs typeface="Inter" panose="02000503000000020004" pitchFamily="50" charset="0"/>
            </a:endParaRPr>
          </a:p>
          <a:p>
            <a:pPr marL="285750" indent="-285750">
              <a:buFont typeface="Arial"/>
              <a:buChar char="•"/>
            </a:pPr>
            <a:r>
              <a:rPr lang="it-IT" sz="1700" dirty="0"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Prosopagnosia acquisita</a:t>
            </a:r>
          </a:p>
          <a:p>
            <a:pPr marL="285750" indent="-285750">
              <a:buFont typeface="Arial"/>
              <a:buChar char="•"/>
            </a:pPr>
            <a:endParaRPr lang="it-IT" sz="1700" dirty="0">
              <a:latin typeface="Inter" panose="02000503000000020004" pitchFamily="50" charset="0"/>
              <a:ea typeface="Inter" panose="02000503000000020004" pitchFamily="50" charset="0"/>
              <a:cs typeface="Inter" panose="02000503000000020004" pitchFamily="50" charset="0"/>
            </a:endParaRPr>
          </a:p>
          <a:p>
            <a:pPr marL="285750" indent="-285750">
              <a:buFont typeface="Arial"/>
              <a:buChar char="•"/>
            </a:pPr>
            <a:r>
              <a:rPr lang="it-IT" sz="1700" dirty="0"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Non esiste tutt'oggi alcun tipo di terapia.</a:t>
            </a:r>
          </a:p>
          <a:p>
            <a:pPr marL="285750" indent="-285750">
              <a:buFont typeface="Arial"/>
              <a:buChar char="•"/>
            </a:pPr>
            <a:endParaRPr lang="it-IT" sz="1700" dirty="0">
              <a:latin typeface="Inter" panose="02000503000000020004" pitchFamily="50" charset="0"/>
              <a:ea typeface="Inter" panose="02000503000000020004" pitchFamily="50" charset="0"/>
              <a:cs typeface="Inter" panose="02000503000000020004" pitchFamily="50" charset="0"/>
            </a:endParaRPr>
          </a:p>
          <a:p>
            <a:pPr marL="285750" indent="-285750">
              <a:buFont typeface="Arial"/>
              <a:buChar char="•"/>
            </a:pPr>
            <a:r>
              <a:rPr lang="it-IT" sz="1700" dirty="0"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Ci sono alcune strategie per far riconoscere le persone alle gente che soffre di questa malattia.</a:t>
            </a:r>
          </a:p>
          <a:p>
            <a:pPr marL="285750" indent="-285750">
              <a:buFont typeface="Arial"/>
              <a:buChar char="•"/>
            </a:pPr>
            <a:endParaRPr lang="it-IT" sz="1700" dirty="0">
              <a:latin typeface="Inter" panose="02000503000000020004" pitchFamily="50" charset="0"/>
              <a:ea typeface="Inter" panose="02000503000000020004" pitchFamily="50" charset="0"/>
              <a:cs typeface="Inter" panose="02000503000000020004" pitchFamily="50" charset="0"/>
            </a:endParaRPr>
          </a:p>
          <a:p>
            <a:pPr marL="285750" indent="-285750">
              <a:buFont typeface="Arial"/>
              <a:buChar char="•"/>
            </a:pPr>
            <a:endParaRPr lang="it-IT" sz="1700" dirty="0">
              <a:latin typeface="Inter" panose="02000503000000020004" pitchFamily="50" charset="0"/>
              <a:ea typeface="Inter" panose="02000503000000020004" pitchFamily="50" charset="0"/>
              <a:cs typeface="Inter" panose="02000503000000020004" pitchFamily="50" charset="0"/>
            </a:endParaRPr>
          </a:p>
        </p:txBody>
      </p:sp>
      <p:sp>
        <p:nvSpPr>
          <p:cNvPr id="11" name="Ovale 10">
            <a:extLst>
              <a:ext uri="{FF2B5EF4-FFF2-40B4-BE49-F238E27FC236}">
                <a16:creationId xmlns:a16="http://schemas.microsoft.com/office/drawing/2014/main" id="{F4997186-15E2-CBF7-FEC6-551E7F868F5E}"/>
              </a:ext>
            </a:extLst>
          </p:cNvPr>
          <p:cNvSpPr/>
          <p:nvPr/>
        </p:nvSpPr>
        <p:spPr>
          <a:xfrm>
            <a:off x="264073" y="2884602"/>
            <a:ext cx="848412" cy="848412"/>
          </a:xfrm>
          <a:prstGeom prst="ellips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Ovale 11">
            <a:extLst>
              <a:ext uri="{FF2B5EF4-FFF2-40B4-BE49-F238E27FC236}">
                <a16:creationId xmlns:a16="http://schemas.microsoft.com/office/drawing/2014/main" id="{BCC80577-9411-1ED1-D570-A7191761ECC3}"/>
              </a:ext>
            </a:extLst>
          </p:cNvPr>
          <p:cNvSpPr/>
          <p:nvPr/>
        </p:nvSpPr>
        <p:spPr>
          <a:xfrm>
            <a:off x="410012" y="5491841"/>
            <a:ext cx="540000" cy="540000"/>
          </a:xfrm>
          <a:prstGeom prst="ellips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Ovale 12">
            <a:extLst>
              <a:ext uri="{FF2B5EF4-FFF2-40B4-BE49-F238E27FC236}">
                <a16:creationId xmlns:a16="http://schemas.microsoft.com/office/drawing/2014/main" id="{68F365F6-7BE6-59EB-B969-1B3E43E96B76}"/>
              </a:ext>
            </a:extLst>
          </p:cNvPr>
          <p:cNvSpPr/>
          <p:nvPr/>
        </p:nvSpPr>
        <p:spPr>
          <a:xfrm>
            <a:off x="410012" y="580389"/>
            <a:ext cx="540000" cy="540000"/>
          </a:xfrm>
          <a:prstGeom prst="ellips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DE2403D7-314C-ABD7-81D7-7F3123152BE5}"/>
              </a:ext>
            </a:extLst>
          </p:cNvPr>
          <p:cNvCxnSpPr>
            <a:cxnSpLocks/>
          </p:cNvCxnSpPr>
          <p:nvPr/>
        </p:nvCxnSpPr>
        <p:spPr>
          <a:xfrm>
            <a:off x="688279" y="0"/>
            <a:ext cx="0" cy="6939023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ttangolo 2">
            <a:extLst>
              <a:ext uri="{FF2B5EF4-FFF2-40B4-BE49-F238E27FC236}">
                <a16:creationId xmlns:a16="http://schemas.microsoft.com/office/drawing/2014/main" id="{5D37D7EF-E415-28CA-B3D0-5F97D99EB931}"/>
              </a:ext>
            </a:extLst>
          </p:cNvPr>
          <p:cNvSpPr/>
          <p:nvPr/>
        </p:nvSpPr>
        <p:spPr>
          <a:xfrm>
            <a:off x="1374218" y="2925292"/>
            <a:ext cx="5222923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it-IT" sz="4400" b="1">
                <a:ln w="0"/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Prosopagnosia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5E629CB8-514D-C98E-0D60-00444D4BC8FA}"/>
              </a:ext>
            </a:extLst>
          </p:cNvPr>
          <p:cNvSpPr/>
          <p:nvPr/>
        </p:nvSpPr>
        <p:spPr>
          <a:xfrm>
            <a:off x="1374218" y="373335"/>
            <a:ext cx="4512334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it-IT" sz="2800" b="1">
                <a:ln w="0"/>
                <a:solidFill>
                  <a:schemeClr val="bg2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Esperimento Rockefeller University</a:t>
            </a: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0FE8EA09-B64F-D819-0084-208717FBA97E}"/>
              </a:ext>
            </a:extLst>
          </p:cNvPr>
          <p:cNvSpPr/>
          <p:nvPr/>
        </p:nvSpPr>
        <p:spPr>
          <a:xfrm>
            <a:off x="1374218" y="5284787"/>
            <a:ext cx="4512334" cy="95410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it-IT" sz="2800" b="1">
                <a:ln w="0"/>
                <a:solidFill>
                  <a:schemeClr val="bg2">
                    <a:lumMod val="50000"/>
                  </a:schemeClr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Inter"/>
                <a:ea typeface="Inter" panose="02000503000000020004" pitchFamily="50" charset="0"/>
                <a:cs typeface="Inter" panose="02000503000000020004" pitchFamily="50" charset="0"/>
              </a:rPr>
              <a:t>Face </a:t>
            </a:r>
            <a:r>
              <a:rPr lang="it-IT" sz="2800" b="1" err="1">
                <a:ln w="0"/>
                <a:solidFill>
                  <a:schemeClr val="bg2">
                    <a:lumMod val="50000"/>
                  </a:schemeClr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Inter"/>
                <a:ea typeface="Inter" panose="02000503000000020004" pitchFamily="50" charset="0"/>
                <a:cs typeface="Inter" panose="02000503000000020004" pitchFamily="50" charset="0"/>
              </a:rPr>
              <a:t>recognition</a:t>
            </a:r>
            <a:r>
              <a:rPr lang="it-IT" sz="2800" b="1">
                <a:ln w="0"/>
                <a:solidFill>
                  <a:schemeClr val="bg2">
                    <a:lumMod val="50000"/>
                  </a:schemeClr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Inter"/>
                <a:ea typeface="Inter" panose="02000503000000020004" pitchFamily="50" charset="0"/>
                <a:cs typeface="Inter" panose="02000503000000020004" pitchFamily="50" charset="0"/>
              </a:rPr>
              <a:t> in pratica</a:t>
            </a:r>
            <a:endParaRPr lang="it-IT" sz="2800" b="1">
              <a:ln w="0"/>
              <a:solidFill>
                <a:schemeClr val="bg2">
                  <a:lumMod val="50000"/>
                </a:schemeClr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Inter" panose="02000503000000020004" pitchFamily="50" charset="0"/>
              <a:ea typeface="Inter" panose="02000503000000020004" pitchFamily="50" charset="0"/>
              <a:cs typeface="Inter" panose="0200050300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89373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sellaDiTesto 6">
            <a:extLst>
              <a:ext uri="{FF2B5EF4-FFF2-40B4-BE49-F238E27FC236}">
                <a16:creationId xmlns:a16="http://schemas.microsoft.com/office/drawing/2014/main" id="{77069133-4EB2-A102-D728-8370FF5B3BEA}"/>
              </a:ext>
            </a:extLst>
          </p:cNvPr>
          <p:cNvSpPr txBox="1"/>
          <p:nvPr/>
        </p:nvSpPr>
        <p:spPr>
          <a:xfrm>
            <a:off x="7278166" y="2429088"/>
            <a:ext cx="3981691" cy="203132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latin typeface="Inter"/>
                <a:cs typeface="Calibri"/>
              </a:rPr>
              <a:t>La face recognition è replicabile anche dalle macchine come già sappiamo, la teoria permette di capirne bene il funzionamento ma il suo utilizzo pratico comporta l'utilizzo di altre tecnologie.</a:t>
            </a:r>
            <a:endParaRPr lang="it-IT" dirty="0"/>
          </a:p>
        </p:txBody>
      </p:sp>
      <p:sp>
        <p:nvSpPr>
          <p:cNvPr id="11" name="Ovale 10">
            <a:extLst>
              <a:ext uri="{FF2B5EF4-FFF2-40B4-BE49-F238E27FC236}">
                <a16:creationId xmlns:a16="http://schemas.microsoft.com/office/drawing/2014/main" id="{F4997186-15E2-CBF7-FEC6-551E7F868F5E}"/>
              </a:ext>
            </a:extLst>
          </p:cNvPr>
          <p:cNvSpPr/>
          <p:nvPr/>
        </p:nvSpPr>
        <p:spPr>
          <a:xfrm>
            <a:off x="264073" y="2884602"/>
            <a:ext cx="848412" cy="848412"/>
          </a:xfrm>
          <a:prstGeom prst="ellipse">
            <a:avLst/>
          </a:prstGeom>
          <a:solidFill>
            <a:srgbClr val="FF5050"/>
          </a:solidFill>
          <a:ln>
            <a:solidFill>
              <a:srgbClr val="FF5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Ovale 11">
            <a:extLst>
              <a:ext uri="{FF2B5EF4-FFF2-40B4-BE49-F238E27FC236}">
                <a16:creationId xmlns:a16="http://schemas.microsoft.com/office/drawing/2014/main" id="{BCC80577-9411-1ED1-D570-A7191761ECC3}"/>
              </a:ext>
            </a:extLst>
          </p:cNvPr>
          <p:cNvSpPr/>
          <p:nvPr/>
        </p:nvSpPr>
        <p:spPr>
          <a:xfrm>
            <a:off x="410012" y="5491841"/>
            <a:ext cx="540000" cy="540000"/>
          </a:xfrm>
          <a:prstGeom prst="ellipse">
            <a:avLst/>
          </a:prstGeom>
          <a:solidFill>
            <a:srgbClr val="FF5050"/>
          </a:solidFill>
          <a:ln>
            <a:solidFill>
              <a:srgbClr val="FF5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Ovale 12">
            <a:extLst>
              <a:ext uri="{FF2B5EF4-FFF2-40B4-BE49-F238E27FC236}">
                <a16:creationId xmlns:a16="http://schemas.microsoft.com/office/drawing/2014/main" id="{68F365F6-7BE6-59EB-B969-1B3E43E96B76}"/>
              </a:ext>
            </a:extLst>
          </p:cNvPr>
          <p:cNvSpPr/>
          <p:nvPr/>
        </p:nvSpPr>
        <p:spPr>
          <a:xfrm>
            <a:off x="410012" y="580389"/>
            <a:ext cx="540000" cy="540000"/>
          </a:xfrm>
          <a:prstGeom prst="ellipse">
            <a:avLst/>
          </a:prstGeom>
          <a:solidFill>
            <a:srgbClr val="FF5050"/>
          </a:solidFill>
          <a:ln>
            <a:solidFill>
              <a:srgbClr val="FF5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DE2403D7-314C-ABD7-81D7-7F3123152BE5}"/>
              </a:ext>
            </a:extLst>
          </p:cNvPr>
          <p:cNvCxnSpPr>
            <a:cxnSpLocks/>
          </p:cNvCxnSpPr>
          <p:nvPr/>
        </p:nvCxnSpPr>
        <p:spPr>
          <a:xfrm>
            <a:off x="688279" y="0"/>
            <a:ext cx="0" cy="6939023"/>
          </a:xfrm>
          <a:prstGeom prst="line">
            <a:avLst/>
          </a:prstGeom>
          <a:ln w="38100">
            <a:solidFill>
              <a:srgbClr val="FF5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ttangolo 2">
            <a:extLst>
              <a:ext uri="{FF2B5EF4-FFF2-40B4-BE49-F238E27FC236}">
                <a16:creationId xmlns:a16="http://schemas.microsoft.com/office/drawing/2014/main" id="{3B10CF73-1DD5-E017-901E-00A110127228}"/>
              </a:ext>
            </a:extLst>
          </p:cNvPr>
          <p:cNvSpPr/>
          <p:nvPr/>
        </p:nvSpPr>
        <p:spPr>
          <a:xfrm>
            <a:off x="1390764" y="568285"/>
            <a:ext cx="5222923" cy="52322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it-IT" sz="2800" b="1">
                <a:ln w="0"/>
                <a:solidFill>
                  <a:schemeClr val="bg2">
                    <a:lumMod val="50000"/>
                  </a:schemeClr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Inter"/>
                <a:ea typeface="Inter" panose="02000503000000020004" pitchFamily="50" charset="0"/>
                <a:cs typeface="Inter" panose="02000503000000020004" pitchFamily="50" charset="0"/>
              </a:rPr>
              <a:t>Prosopagnosia</a:t>
            </a:r>
            <a:endParaRPr lang="it-IT" sz="2800" b="1">
              <a:ln w="0"/>
              <a:solidFill>
                <a:schemeClr val="bg2">
                  <a:lumMod val="50000"/>
                </a:schemeClr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Inter" panose="02000503000000020004" pitchFamily="50" charset="0"/>
              <a:ea typeface="Inter" panose="02000503000000020004" pitchFamily="50" charset="0"/>
              <a:cs typeface="Inter" panose="02000503000000020004" pitchFamily="50" charset="0"/>
            </a:endParaRP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B4FD715B-2E22-6F9A-8658-02802A682D73}"/>
              </a:ext>
            </a:extLst>
          </p:cNvPr>
          <p:cNvSpPr/>
          <p:nvPr/>
        </p:nvSpPr>
        <p:spPr>
          <a:xfrm>
            <a:off x="1390752" y="2585533"/>
            <a:ext cx="5222917" cy="14465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it-IT" sz="4400" b="1">
                <a:ln w="0"/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Face recognition in pratica</a:t>
            </a: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AB529CD1-7C47-8048-1A08-DDE61AAFF037}"/>
              </a:ext>
            </a:extLst>
          </p:cNvPr>
          <p:cNvSpPr/>
          <p:nvPr/>
        </p:nvSpPr>
        <p:spPr>
          <a:xfrm>
            <a:off x="1390752" y="5500231"/>
            <a:ext cx="5222923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it-IT" sz="2800" b="1">
                <a:ln w="0"/>
                <a:solidFill>
                  <a:schemeClr val="bg2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Acquisizione delle immagini</a:t>
            </a:r>
          </a:p>
        </p:txBody>
      </p:sp>
    </p:spTree>
    <p:extLst>
      <p:ext uri="{BB962C8B-B14F-4D97-AF65-F5344CB8AC3E}">
        <p14:creationId xmlns:p14="http://schemas.microsoft.com/office/powerpoint/2010/main" val="13001007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5fff1bac-9184-4bfa-a16b-5877549c6f22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67823839F4131448B3DBB41A47B3480E" ma:contentTypeVersion="5" ma:contentTypeDescription="Creare un nuovo documento." ma:contentTypeScope="" ma:versionID="bf03b48f0aa533b44c73d1490d174e02">
  <xsd:schema xmlns:xsd="http://www.w3.org/2001/XMLSchema" xmlns:xs="http://www.w3.org/2001/XMLSchema" xmlns:p="http://schemas.microsoft.com/office/2006/metadata/properties" xmlns:ns3="5fff1bac-9184-4bfa-a16b-5877549c6f22" targetNamespace="http://schemas.microsoft.com/office/2006/metadata/properties" ma:root="true" ma:fieldsID="1caaf75a0252eb875493d4c6814a9ee8" ns3:_="">
    <xsd:import namespace="5fff1bac-9184-4bfa-a16b-5877549c6f22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fff1bac-9184-4bfa-a16b-5877549c6f2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_activity" ma:index="12" nillable="true" ma:displayName="_activity" ma:hidden="true" ma:internalName="_activity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32AA61B-6D30-4FD8-9A9E-A8BA4D8940D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14DAB63-5655-4F6A-8DC3-01EEDDFCDFFC}">
  <ds:schemaRefs>
    <ds:schemaRef ds:uri="http://www.w3.org/XML/1998/namespace"/>
    <ds:schemaRef ds:uri="http://purl.org/dc/dcmitype/"/>
    <ds:schemaRef ds:uri="http://purl.org/dc/elements/1.1/"/>
    <ds:schemaRef ds:uri="http://schemas.openxmlformats.org/package/2006/metadata/core-properties"/>
    <ds:schemaRef ds:uri="http://purl.org/dc/terms/"/>
    <ds:schemaRef ds:uri="http://schemas.microsoft.com/office/2006/documentManagement/types"/>
    <ds:schemaRef ds:uri="5fff1bac-9184-4bfa-a16b-5877549c6f22"/>
    <ds:schemaRef ds:uri="http://schemas.microsoft.com/office/infopath/2007/PartnerControls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C9E8C28A-81B7-49C0-BACC-8EDDC7F4F430}">
  <ds:schemaRefs>
    <ds:schemaRef ds:uri="5fff1bac-9184-4bfa-a16b-5877549c6f22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1069</Words>
  <Application>Microsoft Office PowerPoint</Application>
  <PresentationFormat>Widescreen</PresentationFormat>
  <Paragraphs>181</Paragraphs>
  <Slides>24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Titoli diapositive</vt:lpstr>
      </vt:variant>
      <vt:variant>
        <vt:i4>24</vt:i4>
      </vt:variant>
    </vt:vector>
  </HeadingPairs>
  <TitlesOfParts>
    <vt:vector size="25" baseType="lpstr"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Marco Ottolina</dc:creator>
  <cp:lastModifiedBy>Marco Ottolina</cp:lastModifiedBy>
  <cp:revision>3</cp:revision>
  <dcterms:created xsi:type="dcterms:W3CDTF">2023-10-18T20:15:12Z</dcterms:created>
  <dcterms:modified xsi:type="dcterms:W3CDTF">2023-12-03T10:01:56Z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0x01010067823839F4131448B3DBB41A47B3480E</vt:lpwstr>
  </property>
</Properties>
</file>